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Garamond" panose="02020404030301010803" pitchFamily="18" charset="0"/>
      <p:regular r:id="rId37"/>
      <p:bold r:id="rId38"/>
      <p: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629"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4313896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54" name="Shape 15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825430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33" name="Shape 23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10</a:t>
            </a:fld>
            <a:endParaRPr lang="en-US"/>
          </a:p>
        </p:txBody>
      </p:sp>
    </p:spTree>
    <p:extLst>
      <p:ext uri="{BB962C8B-B14F-4D97-AF65-F5344CB8AC3E}">
        <p14:creationId xmlns:p14="http://schemas.microsoft.com/office/powerpoint/2010/main" val="14903358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42" name="Shape 24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Tree>
    <p:extLst>
      <p:ext uri="{BB962C8B-B14F-4D97-AF65-F5344CB8AC3E}">
        <p14:creationId xmlns:p14="http://schemas.microsoft.com/office/powerpoint/2010/main" val="467673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51" name="Shape 25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Tree>
    <p:extLst>
      <p:ext uri="{BB962C8B-B14F-4D97-AF65-F5344CB8AC3E}">
        <p14:creationId xmlns:p14="http://schemas.microsoft.com/office/powerpoint/2010/main" val="32735473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9" name="Shape 259"/>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60" name="Shape 260"/>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13</a:t>
            </a:fld>
            <a:endParaRPr lang="en-US"/>
          </a:p>
        </p:txBody>
      </p:sp>
    </p:spTree>
    <p:extLst>
      <p:ext uri="{BB962C8B-B14F-4D97-AF65-F5344CB8AC3E}">
        <p14:creationId xmlns:p14="http://schemas.microsoft.com/office/powerpoint/2010/main" val="13363419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Shape 2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8" name="Shape 26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69" name="Shape 269"/>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spTree>
    <p:extLst>
      <p:ext uri="{BB962C8B-B14F-4D97-AF65-F5344CB8AC3E}">
        <p14:creationId xmlns:p14="http://schemas.microsoft.com/office/powerpoint/2010/main" val="1982386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Shape 27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7" name="Shape 27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78" name="Shape 27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15</a:t>
            </a:fld>
            <a:endParaRPr lang="en-US"/>
          </a:p>
        </p:txBody>
      </p:sp>
    </p:spTree>
    <p:extLst>
      <p:ext uri="{BB962C8B-B14F-4D97-AF65-F5344CB8AC3E}">
        <p14:creationId xmlns:p14="http://schemas.microsoft.com/office/powerpoint/2010/main" val="385824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4"/>
        <p:cNvGrpSpPr/>
        <p:nvPr/>
      </p:nvGrpSpPr>
      <p:grpSpPr>
        <a:xfrm>
          <a:off x="0" y="0"/>
          <a:ext cx="0" cy="0"/>
          <a:chOff x="0" y="0"/>
          <a:chExt cx="0" cy="0"/>
        </a:xfrm>
      </p:grpSpPr>
      <p:sp>
        <p:nvSpPr>
          <p:cNvPr id="285" name="Shape 28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6" name="Shape 28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87" name="Shape 287"/>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16</a:t>
            </a:fld>
            <a:endParaRPr lang="en-US"/>
          </a:p>
        </p:txBody>
      </p:sp>
    </p:spTree>
    <p:extLst>
      <p:ext uri="{BB962C8B-B14F-4D97-AF65-F5344CB8AC3E}">
        <p14:creationId xmlns:p14="http://schemas.microsoft.com/office/powerpoint/2010/main" val="15936172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Shape 2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5" name="Shape 29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96" name="Shape 29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17</a:t>
            </a:fld>
            <a:endParaRPr lang="en-US"/>
          </a:p>
        </p:txBody>
      </p:sp>
    </p:spTree>
    <p:extLst>
      <p:ext uri="{BB962C8B-B14F-4D97-AF65-F5344CB8AC3E}">
        <p14:creationId xmlns:p14="http://schemas.microsoft.com/office/powerpoint/2010/main" val="605909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05" name="Shape 30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Tree>
    <p:extLst>
      <p:ext uri="{BB962C8B-B14F-4D97-AF65-F5344CB8AC3E}">
        <p14:creationId xmlns:p14="http://schemas.microsoft.com/office/powerpoint/2010/main" val="27973355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3" name="Shape 31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14" name="Shape 31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Tree>
    <p:extLst>
      <p:ext uri="{BB962C8B-B14F-4D97-AF65-F5344CB8AC3E}">
        <p14:creationId xmlns:p14="http://schemas.microsoft.com/office/powerpoint/2010/main" val="2435767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62" name="Shape 16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48315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2" name="Shape 32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23" name="Shape 32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spTree>
    <p:extLst>
      <p:ext uri="{BB962C8B-B14F-4D97-AF65-F5344CB8AC3E}">
        <p14:creationId xmlns:p14="http://schemas.microsoft.com/office/powerpoint/2010/main" val="23763267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0"/>
        <p:cNvGrpSpPr/>
        <p:nvPr/>
      </p:nvGrpSpPr>
      <p:grpSpPr>
        <a:xfrm>
          <a:off x="0" y="0"/>
          <a:ext cx="0" cy="0"/>
          <a:chOff x="0" y="0"/>
          <a:chExt cx="0" cy="0"/>
        </a:xfrm>
      </p:grpSpPr>
      <p:sp>
        <p:nvSpPr>
          <p:cNvPr id="331" name="Shape 3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2" name="Shape 33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33" name="Shape 33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Tree>
    <p:extLst>
      <p:ext uri="{BB962C8B-B14F-4D97-AF65-F5344CB8AC3E}">
        <p14:creationId xmlns:p14="http://schemas.microsoft.com/office/powerpoint/2010/main" val="25834698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Shape 34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1" name="Shape 34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42" name="Shape 34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spTree>
    <p:extLst>
      <p:ext uri="{BB962C8B-B14F-4D97-AF65-F5344CB8AC3E}">
        <p14:creationId xmlns:p14="http://schemas.microsoft.com/office/powerpoint/2010/main" val="16514898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51" name="Shape 35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Tree>
    <p:extLst>
      <p:ext uri="{BB962C8B-B14F-4D97-AF65-F5344CB8AC3E}">
        <p14:creationId xmlns:p14="http://schemas.microsoft.com/office/powerpoint/2010/main" val="36070473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Shape 35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59" name="Shape 35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24887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67" name="Shape 3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888593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Shape 37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76" name="Shape 37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562863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84" name="Shape 3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023954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0"/>
        <p:cNvGrpSpPr/>
        <p:nvPr/>
      </p:nvGrpSpPr>
      <p:grpSpPr>
        <a:xfrm>
          <a:off x="0" y="0"/>
          <a:ext cx="0" cy="0"/>
          <a:chOff x="0" y="0"/>
          <a:chExt cx="0" cy="0"/>
        </a:xfrm>
      </p:grpSpPr>
      <p:sp>
        <p:nvSpPr>
          <p:cNvPr id="391" name="Shape 391"/>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92" name="Shape 39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746102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Shape 399"/>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00" name="Shape 4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47972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69" name="Shape 16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75412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Shape 40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08" name="Shape 40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25273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77" name="Shape 17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59283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86" name="Shape 18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Tree>
    <p:extLst>
      <p:ext uri="{BB962C8B-B14F-4D97-AF65-F5344CB8AC3E}">
        <p14:creationId xmlns:p14="http://schemas.microsoft.com/office/powerpoint/2010/main" val="2016948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95" name="Shape 19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6</a:t>
            </a:fld>
            <a:endParaRPr lang="en-US"/>
          </a:p>
        </p:txBody>
      </p:sp>
    </p:spTree>
    <p:extLst>
      <p:ext uri="{BB962C8B-B14F-4D97-AF65-F5344CB8AC3E}">
        <p14:creationId xmlns:p14="http://schemas.microsoft.com/office/powerpoint/2010/main" val="10278968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04" name="Shape 20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7</a:t>
            </a:fld>
            <a:endParaRPr lang="en-US"/>
          </a:p>
        </p:txBody>
      </p:sp>
    </p:spTree>
    <p:extLst>
      <p:ext uri="{BB962C8B-B14F-4D97-AF65-F5344CB8AC3E}">
        <p14:creationId xmlns:p14="http://schemas.microsoft.com/office/powerpoint/2010/main" val="34339044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Shape 2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3" name="Shape 21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14" name="Shape 21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8</a:t>
            </a:fld>
            <a:endParaRPr lang="en-US"/>
          </a:p>
        </p:txBody>
      </p:sp>
    </p:spTree>
    <p:extLst>
      <p:ext uri="{BB962C8B-B14F-4D97-AF65-F5344CB8AC3E}">
        <p14:creationId xmlns:p14="http://schemas.microsoft.com/office/powerpoint/2010/main" val="41465558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24" name="Shape 22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Tree>
    <p:extLst>
      <p:ext uri="{BB962C8B-B14F-4D97-AF65-F5344CB8AC3E}">
        <p14:creationId xmlns:p14="http://schemas.microsoft.com/office/powerpoint/2010/main" val="6359347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grpSp>
        <p:nvGrpSpPr>
          <p:cNvPr id="21" name="Shape 21"/>
          <p:cNvGrpSpPr/>
          <p:nvPr/>
        </p:nvGrpSpPr>
        <p:grpSpPr>
          <a:xfrm>
            <a:off x="0" y="0"/>
            <a:ext cx="12188824" cy="6872226"/>
            <a:chOff x="0" y="0"/>
            <a:chExt cx="12188824" cy="6872226"/>
          </a:xfrm>
        </p:grpSpPr>
        <p:pic>
          <p:nvPicPr>
            <p:cNvPr id="22" name="Shape 22" descr="HD-PanelTitle-V.png"/>
            <p:cNvPicPr preferRelativeResize="0"/>
            <p:nvPr/>
          </p:nvPicPr>
          <p:blipFill rotWithShape="1">
            <a:blip r:embed="rId2">
              <a:alphaModFix/>
            </a:blip>
            <a:srcRect/>
            <a:stretch/>
          </p:blipFill>
          <p:spPr>
            <a:xfrm>
              <a:off x="0" y="0"/>
              <a:ext cx="12188824" cy="6856214"/>
            </a:xfrm>
            <a:prstGeom prst="rect">
              <a:avLst/>
            </a:prstGeom>
            <a:noFill/>
            <a:ln>
              <a:noFill/>
            </a:ln>
          </p:spPr>
        </p:pic>
        <p:sp>
          <p:nvSpPr>
            <p:cNvPr id="23" name="Shape 23"/>
            <p:cNvSpPr/>
            <p:nvPr/>
          </p:nvSpPr>
          <p:spPr>
            <a:xfrm>
              <a:off x="2328332" y="1540930"/>
              <a:ext cx="7543802" cy="3835401"/>
            </a:xfrm>
            <a:prstGeom prst="rect">
              <a:avLst/>
            </a:prstGeom>
            <a:noFill/>
            <a:ln w="15875" cap="flat" cmpd="sng">
              <a:solidFill>
                <a:schemeClr val="accent1"/>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24" name="Shape 24" descr="HDRibbonTitle-UniformTrim.png"/>
            <p:cNvPicPr preferRelativeResize="0"/>
            <p:nvPr/>
          </p:nvPicPr>
          <p:blipFill rotWithShape="1">
            <a:blip r:embed="rId3">
              <a:alphaModFix/>
            </a:blip>
            <a:srcRect l="2" r="47673"/>
            <a:stretch/>
          </p:blipFill>
          <p:spPr>
            <a:xfrm rot="5400000">
              <a:off x="5245267" y="530352"/>
              <a:ext cx="1673352" cy="612648"/>
            </a:xfrm>
            <a:prstGeom prst="rect">
              <a:avLst/>
            </a:prstGeom>
            <a:noFill/>
            <a:ln>
              <a:noFill/>
            </a:ln>
          </p:spPr>
        </p:pic>
        <p:pic>
          <p:nvPicPr>
            <p:cNvPr id="25" name="Shape 25" descr="HDRibbonTitle-UniformTrim.png"/>
            <p:cNvPicPr preferRelativeResize="0"/>
            <p:nvPr/>
          </p:nvPicPr>
          <p:blipFill rotWithShape="1">
            <a:blip r:embed="rId3">
              <a:alphaModFix/>
            </a:blip>
            <a:srcRect r="48819"/>
            <a:stretch/>
          </p:blipFill>
          <p:spPr>
            <a:xfrm rot="5400000">
              <a:off x="5263555" y="5747514"/>
              <a:ext cx="1636776" cy="612648"/>
            </a:xfrm>
            <a:prstGeom prst="rect">
              <a:avLst/>
            </a:prstGeom>
            <a:noFill/>
            <a:ln>
              <a:noFill/>
            </a:ln>
          </p:spPr>
        </p:pic>
      </p:grpSp>
      <p:sp>
        <p:nvSpPr>
          <p:cNvPr id="26" name="Shape 26"/>
          <p:cNvSpPr txBox="1">
            <a:spLocks noGrp="1"/>
          </p:cNvSpPr>
          <p:nvPr>
            <p:ph type="ctrTitle"/>
          </p:nvPr>
        </p:nvSpPr>
        <p:spPr>
          <a:xfrm>
            <a:off x="2692398" y="1871131"/>
            <a:ext cx="6815669" cy="1515533"/>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5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27" name="Shape 27"/>
          <p:cNvSpPr txBox="1">
            <a:spLocks noGrp="1"/>
          </p:cNvSpPr>
          <p:nvPr>
            <p:ph type="subTitle" idx="1"/>
          </p:nvPr>
        </p:nvSpPr>
        <p:spPr>
          <a:xfrm>
            <a:off x="2692398" y="3657596"/>
            <a:ext cx="6815669" cy="1320801"/>
          </a:xfrm>
          <a:prstGeom prst="rect">
            <a:avLst/>
          </a:prstGeom>
          <a:noFill/>
          <a:ln>
            <a:noFill/>
          </a:ln>
        </p:spPr>
        <p:txBody>
          <a:bodyPr lIns="91425" tIns="91425" rIns="91425" bIns="91425" anchor="t" anchorCtr="0"/>
          <a:lstStyle>
            <a:lvl1pPr marL="0" marR="0" lvl="0" indent="0" algn="ctr" rtl="0">
              <a:spcBef>
                <a:spcPts val="420"/>
              </a:spcBef>
              <a:spcAft>
                <a:spcPts val="600"/>
              </a:spcAft>
              <a:buClr>
                <a:schemeClr val="accent1"/>
              </a:buClr>
              <a:buFont typeface="Arial"/>
              <a:buNone/>
              <a:defRPr sz="2100" b="0" i="0" u="none" strike="noStrike" cap="none">
                <a:solidFill>
                  <a:schemeClr val="dk1"/>
                </a:solidFill>
                <a:latin typeface="Garamond"/>
                <a:ea typeface="Garamond"/>
                <a:cs typeface="Garamond"/>
                <a:sym typeface="Garamond"/>
              </a:defRPr>
            </a:lvl1pPr>
            <a:lvl2pPr marL="457200" marR="0" lvl="1" indent="0" algn="ctr" rtl="0">
              <a:spcBef>
                <a:spcPts val="400"/>
              </a:spcBef>
              <a:spcAft>
                <a:spcPts val="600"/>
              </a:spcAft>
              <a:buClr>
                <a:schemeClr val="accent1"/>
              </a:buClr>
              <a:buFont typeface="Arial"/>
              <a:buNone/>
              <a:defRPr sz="2000" b="0" i="0" u="none" strike="noStrike" cap="none">
                <a:solidFill>
                  <a:srgbClr val="888888"/>
                </a:solidFill>
                <a:latin typeface="Garamond"/>
                <a:ea typeface="Garamond"/>
                <a:cs typeface="Garamond"/>
                <a:sym typeface="Garamond"/>
              </a:defRPr>
            </a:lvl2pPr>
            <a:lvl3pPr marL="914400" marR="0" lvl="2" indent="0" algn="ctr"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3pPr>
            <a:lvl4pPr marL="1371600" marR="0" lvl="3" indent="0" algn="ctr"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4pPr>
            <a:lvl5pPr marL="1828800" marR="0" lvl="4"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28" name="Shape 28"/>
          <p:cNvSpPr txBox="1">
            <a:spLocks noGrp="1"/>
          </p:cNvSpPr>
          <p:nvPr>
            <p:ph type="dt" idx="10"/>
          </p:nvPr>
        </p:nvSpPr>
        <p:spPr>
          <a:xfrm>
            <a:off x="7983232" y="5037662"/>
            <a:ext cx="897466"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29" name="Shape 29"/>
          <p:cNvSpPr txBox="1">
            <a:spLocks noGrp="1"/>
          </p:cNvSpPr>
          <p:nvPr>
            <p:ph type="ftr" idx="11"/>
          </p:nvPr>
        </p:nvSpPr>
        <p:spPr>
          <a:xfrm>
            <a:off x="2692397" y="5037662"/>
            <a:ext cx="5214634"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0" name="Shape 30"/>
          <p:cNvSpPr txBox="1">
            <a:spLocks noGrp="1"/>
          </p:cNvSpPr>
          <p:nvPr>
            <p:ph type="sldNum" idx="12"/>
          </p:nvPr>
        </p:nvSpPr>
        <p:spPr>
          <a:xfrm>
            <a:off x="8956900" y="5037662"/>
            <a:ext cx="55116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cxnSp>
        <p:nvCxnSpPr>
          <p:cNvPr id="31" name="Shape 31"/>
          <p:cNvCxnSpPr/>
          <p:nvPr/>
        </p:nvCxnSpPr>
        <p:spPr>
          <a:xfrm>
            <a:off x="2692399" y="3522130"/>
            <a:ext cx="681566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Panoramic Picture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295400" y="4815414"/>
            <a:ext cx="9609666" cy="566737"/>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1" name="Shape 91"/>
          <p:cNvSpPr>
            <a:spLocks noGrp="1"/>
          </p:cNvSpPr>
          <p:nvPr>
            <p:ph type="pic" idx="2"/>
          </p:nvPr>
        </p:nvSpPr>
        <p:spPr>
          <a:xfrm>
            <a:off x="1041426" y="1041399"/>
            <a:ext cx="10105972" cy="3335869"/>
          </a:xfrm>
          <a:prstGeom prst="roundRect">
            <a:avLst>
              <a:gd name="adj" fmla="val 0"/>
            </a:avLst>
          </a:prstGeom>
          <a:noFill/>
          <a:ln w="57150" cap="flat" cmpd="thickThin">
            <a:solidFill>
              <a:srgbClr val="7F7F7F"/>
            </a:solidFill>
            <a:prstDash val="solid"/>
            <a:miter/>
            <a:headEnd type="none" w="med" len="med"/>
            <a:tailEnd type="none" w="med" len="med"/>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92" name="Shape 92"/>
          <p:cNvSpPr txBox="1">
            <a:spLocks noGrp="1"/>
          </p:cNvSpPr>
          <p:nvPr>
            <p:ph type="body" idx="1"/>
          </p:nvPr>
        </p:nvSpPr>
        <p:spPr>
          <a:xfrm>
            <a:off x="1295400" y="5382153"/>
            <a:ext cx="9609666" cy="493711"/>
          </a:xfrm>
          <a:prstGeom prst="rect">
            <a:avLst/>
          </a:prstGeom>
          <a:noFill/>
          <a:ln>
            <a:noFill/>
          </a:ln>
        </p:spPr>
        <p:txBody>
          <a:bodyPr lIns="91425" tIns="91425" rIns="91425" bIns="91425" anchor="t" anchorCtr="0"/>
          <a:lstStyle>
            <a:lvl1pPr marL="0" marR="0" lvl="0" indent="0" algn="ctr" rtl="0">
              <a:spcBef>
                <a:spcPts val="280"/>
              </a:spcBef>
              <a:spcAft>
                <a:spcPts val="600"/>
              </a:spcAft>
              <a:buClr>
                <a:schemeClr val="accent1"/>
              </a:buClr>
              <a:buFont typeface="Arial"/>
              <a:buNone/>
              <a:defRPr sz="14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93" name="Shape 9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94" name="Shape 9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95" name="Shape 9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303867" y="982132"/>
            <a:ext cx="9592731" cy="2954868"/>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32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8" name="Shape 98"/>
          <p:cNvSpPr txBox="1">
            <a:spLocks noGrp="1"/>
          </p:cNvSpPr>
          <p:nvPr>
            <p:ph type="body" idx="1"/>
          </p:nvPr>
        </p:nvSpPr>
        <p:spPr>
          <a:xfrm>
            <a:off x="1303867" y="4343398"/>
            <a:ext cx="9592731" cy="1532467"/>
          </a:xfrm>
          <a:prstGeom prst="rect">
            <a:avLst/>
          </a:prstGeom>
          <a:noFill/>
          <a:ln>
            <a:noFill/>
          </a:ln>
        </p:spPr>
        <p:txBody>
          <a:bodyPr lIns="91425" tIns="91425" rIns="91425" bIns="91425" anchor="ctr" anchorCtr="0"/>
          <a:lstStyle>
            <a:lvl1pPr marL="0" marR="0" lvl="0" indent="0" algn="ctr"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99" name="Shape 99"/>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0" name="Shape 100"/>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1" name="Shape 10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02" name="Shape 102"/>
          <p:cNvCxnSpPr/>
          <p:nvPr/>
        </p:nvCxnSpPr>
        <p:spPr>
          <a:xfrm>
            <a:off x="1396169" y="4140198"/>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Quote with Caption">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1446212" y="982132"/>
            <a:ext cx="9296397" cy="2370667"/>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Garamond"/>
              <a:buNone/>
              <a:defRPr sz="3200" b="0" i="0" u="none" strike="noStrike" cap="none">
                <a:solidFill>
                  <a:schemeClr val="dk1"/>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05" name="Shape 105"/>
          <p:cNvSpPr txBox="1">
            <a:spLocks noGrp="1"/>
          </p:cNvSpPr>
          <p:nvPr>
            <p:ph type="body" idx="1"/>
          </p:nvPr>
        </p:nvSpPr>
        <p:spPr>
          <a:xfrm>
            <a:off x="1674811" y="3352800"/>
            <a:ext cx="8839201" cy="584200"/>
          </a:xfrm>
          <a:prstGeom prst="rect">
            <a:avLst/>
          </a:prstGeom>
          <a:noFill/>
          <a:ln>
            <a:noFill/>
          </a:ln>
        </p:spPr>
        <p:txBody>
          <a:bodyPr lIns="91425" tIns="91425" rIns="91425" bIns="91425" anchor="ctr" anchorCtr="0"/>
          <a:lstStyle>
            <a:lvl1pPr marL="0" marR="0" lvl="0" indent="0" algn="r" rtl="0">
              <a:spcBef>
                <a:spcPts val="400"/>
              </a:spcBef>
              <a:spcAft>
                <a:spcPts val="600"/>
              </a:spcAft>
              <a:buClr>
                <a:schemeClr val="accent1"/>
              </a:buClr>
              <a:buFont typeface="Arial"/>
              <a:buNone/>
              <a:defRPr sz="2000" b="0" i="0" u="none" strike="noStrike" cap="none">
                <a:solidFill>
                  <a:srgbClr val="262626"/>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0"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06" name="Shape 106"/>
          <p:cNvSpPr txBox="1">
            <a:spLocks noGrp="1"/>
          </p:cNvSpPr>
          <p:nvPr>
            <p:ph type="body" idx="2"/>
          </p:nvPr>
        </p:nvSpPr>
        <p:spPr>
          <a:xfrm>
            <a:off x="1295400" y="4343398"/>
            <a:ext cx="9609666" cy="1532467"/>
          </a:xfrm>
          <a:prstGeom prst="rect">
            <a:avLst/>
          </a:prstGeom>
          <a:noFill/>
          <a:ln>
            <a:noFill/>
          </a:ln>
        </p:spPr>
        <p:txBody>
          <a:bodyPr lIns="91425" tIns="91425" rIns="91425" bIns="91425" anchor="ctr" anchorCtr="0"/>
          <a:lstStyle>
            <a:lvl1pPr marL="0" marR="0" lvl="0" indent="0" algn="ctr"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07" name="Shape 10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8" name="Shape 10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9" name="Shape 10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
        <p:nvSpPr>
          <p:cNvPr id="110" name="Shape 110"/>
          <p:cNvSpPr txBox="1"/>
          <p:nvPr/>
        </p:nvSpPr>
        <p:spPr>
          <a:xfrm>
            <a:off x="862012" y="879961"/>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a:solidFill>
                  <a:schemeClr val="dk1"/>
                </a:solidFill>
                <a:latin typeface="Garamond"/>
                <a:ea typeface="Garamond"/>
                <a:cs typeface="Garamond"/>
                <a:sym typeface="Garamond"/>
              </a:rPr>
              <a:t>“</a:t>
            </a:r>
          </a:p>
        </p:txBody>
      </p:sp>
      <p:sp>
        <p:nvSpPr>
          <p:cNvPr id="111" name="Shape 111"/>
          <p:cNvSpPr txBox="1"/>
          <p:nvPr/>
        </p:nvSpPr>
        <p:spPr>
          <a:xfrm>
            <a:off x="10600267" y="2827869"/>
            <a:ext cx="609599" cy="584776"/>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8000">
                <a:solidFill>
                  <a:schemeClr val="dk1"/>
                </a:solidFill>
                <a:latin typeface="Garamond"/>
                <a:ea typeface="Garamond"/>
                <a:cs typeface="Garamond"/>
                <a:sym typeface="Garamond"/>
              </a:rPr>
              <a:t>”</a:t>
            </a:r>
          </a:p>
        </p:txBody>
      </p:sp>
      <p:cxnSp>
        <p:nvCxnSpPr>
          <p:cNvPr id="112" name="Shape 112"/>
          <p:cNvCxnSpPr/>
          <p:nvPr/>
        </p:nvCxnSpPr>
        <p:spPr>
          <a:xfrm>
            <a:off x="1396169" y="4140198"/>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Name Car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1295401" y="3308580"/>
            <a:ext cx="9609668" cy="1468800"/>
          </a:xfrm>
          <a:prstGeom prst="rect">
            <a:avLst/>
          </a:prstGeom>
          <a:noFill/>
          <a:ln>
            <a:noFill/>
          </a:ln>
        </p:spPr>
        <p:txBody>
          <a:bodyPr lIns="91425" tIns="91425" rIns="91425" bIns="91425" anchor="b" anchorCtr="0"/>
          <a:lstStyle>
            <a:lvl1pPr marL="0" marR="0" lvl="0" indent="0" algn="l" rtl="0">
              <a:spcBef>
                <a:spcPts val="0"/>
              </a:spcBef>
              <a:buClr>
                <a:srgbClr val="262626"/>
              </a:buClr>
              <a:buFont typeface="Garamond"/>
              <a:buNone/>
              <a:defRPr sz="32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15" name="Shape 115"/>
          <p:cNvSpPr txBox="1">
            <a:spLocks noGrp="1"/>
          </p:cNvSpPr>
          <p:nvPr>
            <p:ph type="body" idx="1"/>
          </p:nvPr>
        </p:nvSpPr>
        <p:spPr>
          <a:xfrm>
            <a:off x="1295400" y="4777380"/>
            <a:ext cx="9609668" cy="860399"/>
          </a:xfrm>
          <a:prstGeom prst="rect">
            <a:avLst/>
          </a:prstGeom>
          <a:noFill/>
          <a:ln>
            <a:noFill/>
          </a:ln>
        </p:spPr>
        <p:txBody>
          <a:bodyPr lIns="91425" tIns="91425" rIns="91425" bIns="91425" anchor="t" anchorCtr="0"/>
          <a:lstStyle>
            <a:lvl1pPr marL="0" marR="0" lvl="0" indent="0" algn="l"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16" name="Shape 11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17" name="Shape 11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18" name="Shape 11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Quote Name Car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1446212" y="982132"/>
            <a:ext cx="9296397" cy="2243668"/>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Garamond"/>
              <a:buNone/>
              <a:defRPr sz="3200" b="0" i="0" u="none" strike="noStrike" cap="none">
                <a:solidFill>
                  <a:schemeClr val="dk1"/>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21" name="Shape 121"/>
          <p:cNvSpPr txBox="1">
            <a:spLocks noGrp="1"/>
          </p:cNvSpPr>
          <p:nvPr>
            <p:ph type="body" idx="1"/>
          </p:nvPr>
        </p:nvSpPr>
        <p:spPr>
          <a:xfrm>
            <a:off x="1295400" y="3639312"/>
            <a:ext cx="9609668" cy="886967"/>
          </a:xfrm>
          <a:prstGeom prst="rect">
            <a:avLst/>
          </a:prstGeom>
          <a:noFill/>
          <a:ln>
            <a:noFill/>
          </a:ln>
        </p:spPr>
        <p:txBody>
          <a:bodyPr lIns="91425" tIns="91425" rIns="91425" bIns="91425" anchor="b" anchorCtr="0"/>
          <a:lstStyle>
            <a:lvl1pPr marL="0" marR="0" lvl="0" indent="0" algn="l" rtl="0">
              <a:spcBef>
                <a:spcPts val="0"/>
              </a:spcBef>
              <a:spcAft>
                <a:spcPts val="600"/>
              </a:spcAft>
              <a:buClr>
                <a:schemeClr val="accent1"/>
              </a:buClr>
              <a:buFont typeface="Arial"/>
              <a:buNone/>
              <a:defRPr sz="24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22" name="Shape 122"/>
          <p:cNvSpPr txBox="1">
            <a:spLocks noGrp="1"/>
          </p:cNvSpPr>
          <p:nvPr>
            <p:ph type="body" idx="2"/>
          </p:nvPr>
        </p:nvSpPr>
        <p:spPr>
          <a:xfrm>
            <a:off x="1295400" y="4529667"/>
            <a:ext cx="9609668" cy="1346199"/>
          </a:xfrm>
          <a:prstGeom prst="rect">
            <a:avLst/>
          </a:prstGeom>
          <a:noFill/>
          <a:ln>
            <a:noFill/>
          </a:ln>
        </p:spPr>
        <p:txBody>
          <a:bodyPr lIns="91425" tIns="91425" rIns="91425" bIns="91425" anchor="t" anchorCtr="0"/>
          <a:lstStyle>
            <a:lvl1pPr marL="0" marR="0" lvl="0" indent="0" algn="l" rtl="0">
              <a:spcBef>
                <a:spcPts val="360"/>
              </a:spcBef>
              <a:spcAft>
                <a:spcPts val="600"/>
              </a:spcAft>
              <a:buClr>
                <a:schemeClr val="accent1"/>
              </a:buClr>
              <a:buFont typeface="Arial"/>
              <a:buNone/>
              <a:defRPr sz="1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23" name="Shape 12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24" name="Shape 12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25" name="Shape 12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
        <p:nvSpPr>
          <p:cNvPr id="126" name="Shape 126"/>
          <p:cNvSpPr txBox="1"/>
          <p:nvPr/>
        </p:nvSpPr>
        <p:spPr>
          <a:xfrm>
            <a:off x="862012" y="879961"/>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a:solidFill>
                  <a:schemeClr val="dk1"/>
                </a:solidFill>
                <a:latin typeface="Garamond"/>
                <a:ea typeface="Garamond"/>
                <a:cs typeface="Garamond"/>
                <a:sym typeface="Garamond"/>
              </a:rPr>
              <a:t>“</a:t>
            </a:r>
          </a:p>
        </p:txBody>
      </p:sp>
      <p:sp>
        <p:nvSpPr>
          <p:cNvPr id="127" name="Shape 127"/>
          <p:cNvSpPr txBox="1"/>
          <p:nvPr/>
        </p:nvSpPr>
        <p:spPr>
          <a:xfrm>
            <a:off x="10600267" y="2599260"/>
            <a:ext cx="609599" cy="584776"/>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8000">
                <a:solidFill>
                  <a:schemeClr val="dk1"/>
                </a:solidFill>
                <a:latin typeface="Garamond"/>
                <a:ea typeface="Garamond"/>
                <a:cs typeface="Garamond"/>
                <a:sym typeface="Garamond"/>
              </a:rPr>
              <a:t>”</a:t>
            </a:r>
          </a:p>
        </p:txBody>
      </p:sp>
      <p:cxnSp>
        <p:nvCxnSpPr>
          <p:cNvPr id="128" name="Shape 128"/>
          <p:cNvCxnSpPr/>
          <p:nvPr/>
        </p:nvCxnSpPr>
        <p:spPr>
          <a:xfrm>
            <a:off x="1396169" y="3429000"/>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rue or False">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1295400" y="982132"/>
            <a:ext cx="9609666" cy="2243668"/>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31" name="Shape 131"/>
          <p:cNvSpPr txBox="1">
            <a:spLocks noGrp="1"/>
          </p:cNvSpPr>
          <p:nvPr>
            <p:ph type="body" idx="1"/>
          </p:nvPr>
        </p:nvSpPr>
        <p:spPr>
          <a:xfrm>
            <a:off x="1295400" y="3630167"/>
            <a:ext cx="9609668" cy="841248"/>
          </a:xfrm>
          <a:prstGeom prst="rect">
            <a:avLst/>
          </a:prstGeom>
          <a:noFill/>
          <a:ln>
            <a:noFill/>
          </a:ln>
        </p:spPr>
        <p:txBody>
          <a:bodyPr lIns="91425" tIns="91425" rIns="91425" bIns="91425" anchor="b" anchorCtr="0"/>
          <a:lstStyle>
            <a:lvl1pPr marL="0" marR="0" lvl="0" indent="0" algn="l" rtl="0">
              <a:spcBef>
                <a:spcPts val="0"/>
              </a:spcBef>
              <a:spcAft>
                <a:spcPts val="600"/>
              </a:spcAft>
              <a:buClr>
                <a:schemeClr val="accent1"/>
              </a:buClr>
              <a:buFont typeface="Arial"/>
              <a:buNone/>
              <a:defRPr sz="2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32" name="Shape 132"/>
          <p:cNvSpPr txBox="1">
            <a:spLocks noGrp="1"/>
          </p:cNvSpPr>
          <p:nvPr>
            <p:ph type="body" idx="2"/>
          </p:nvPr>
        </p:nvSpPr>
        <p:spPr>
          <a:xfrm>
            <a:off x="1295400" y="4470398"/>
            <a:ext cx="9609669" cy="1405466"/>
          </a:xfrm>
          <a:prstGeom prst="rect">
            <a:avLst/>
          </a:prstGeom>
          <a:noFill/>
          <a:ln>
            <a:noFill/>
          </a:ln>
        </p:spPr>
        <p:txBody>
          <a:bodyPr lIns="91425" tIns="91425" rIns="91425" bIns="91425" anchor="t" anchorCtr="0"/>
          <a:lstStyle>
            <a:lvl1pPr marL="0" marR="0" lvl="0" indent="0" algn="l" rtl="0">
              <a:spcBef>
                <a:spcPts val="360"/>
              </a:spcBef>
              <a:spcAft>
                <a:spcPts val="600"/>
              </a:spcAft>
              <a:buClr>
                <a:schemeClr val="accent1"/>
              </a:buClr>
              <a:buFont typeface="Arial"/>
              <a:buNone/>
              <a:defRPr sz="1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33" name="Shape 13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34" name="Shape 13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35" name="Shape 13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36" name="Shape 136"/>
          <p:cNvCxnSpPr/>
          <p:nvPr/>
        </p:nvCxnSpPr>
        <p:spPr>
          <a:xfrm>
            <a:off x="1396169" y="3429000"/>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39" name="Shape 139"/>
          <p:cNvSpPr txBox="1">
            <a:spLocks noGrp="1"/>
          </p:cNvSpPr>
          <p:nvPr>
            <p:ph type="body" idx="1"/>
          </p:nvPr>
        </p:nvSpPr>
        <p:spPr>
          <a:xfrm rot="5400000">
            <a:off x="4436530" y="-584197"/>
            <a:ext cx="3318936" cy="960119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40" name="Shape 14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1" name="Shape 14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2" name="Shape 14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43" name="Shape 14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rot="5400000">
            <a:off x="7497935" y="2483551"/>
            <a:ext cx="4893735" cy="1890894"/>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46" name="Shape 146"/>
          <p:cNvSpPr txBox="1">
            <a:spLocks noGrp="1"/>
          </p:cNvSpPr>
          <p:nvPr>
            <p:ph type="body" idx="1"/>
          </p:nvPr>
        </p:nvSpPr>
        <p:spPr>
          <a:xfrm rot="5400000">
            <a:off x="2565043" y="-287513"/>
            <a:ext cx="4893733" cy="743302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47" name="Shape 14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8" name="Shape 14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9" name="Shape 14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50" name="Shape 150"/>
          <p:cNvCxnSpPr/>
          <p:nvPr/>
        </p:nvCxnSpPr>
        <p:spPr>
          <a:xfrm>
            <a:off x="8863889" y="990600"/>
            <a:ext cx="0" cy="4876799"/>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2"/>
        <p:cNvGrpSpPr/>
        <p:nvPr/>
      </p:nvGrpSpPr>
      <p:grpSpPr>
        <a:xfrm>
          <a:off x="0" y="0"/>
          <a:ext cx="0" cy="0"/>
          <a:chOff x="0" y="0"/>
          <a:chExt cx="0" cy="0"/>
        </a:xfrm>
      </p:grpSpPr>
      <p:cxnSp>
        <p:nvCxnSpPr>
          <p:cNvPr id="33" name="Shape 3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
        <p:nvSpPr>
          <p:cNvPr id="34" name="Shape 34"/>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35" name="Shape 35"/>
          <p:cNvSpPr txBox="1">
            <a:spLocks noGrp="1"/>
          </p:cNvSpPr>
          <p:nvPr>
            <p:ph type="body" idx="1"/>
          </p:nvPr>
        </p:nvSpPr>
        <p:spPr>
          <a:xfrm>
            <a:off x="1295400" y="2556932"/>
            <a:ext cx="9601196" cy="331893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36" name="Shape 3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7" name="Shape 3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8" name="Shape 3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2015068" y="1752606"/>
            <a:ext cx="8158688" cy="1822513"/>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1" name="Shape 41"/>
          <p:cNvSpPr txBox="1">
            <a:spLocks noGrp="1"/>
          </p:cNvSpPr>
          <p:nvPr>
            <p:ph type="body" idx="1"/>
          </p:nvPr>
        </p:nvSpPr>
        <p:spPr>
          <a:xfrm>
            <a:off x="2015066" y="3846051"/>
            <a:ext cx="8158689" cy="954546"/>
          </a:xfrm>
          <a:prstGeom prst="rect">
            <a:avLst/>
          </a:prstGeom>
          <a:noFill/>
          <a:ln>
            <a:noFill/>
          </a:ln>
        </p:spPr>
        <p:txBody>
          <a:bodyPr lIns="91425" tIns="91425" rIns="91425" bIns="91425" anchor="t" anchorCtr="0"/>
          <a:lstStyle>
            <a:lvl1pPr marL="0" marR="0" lvl="0" indent="0" algn="ctr" rtl="0">
              <a:spcBef>
                <a:spcPts val="480"/>
              </a:spcBef>
              <a:spcAft>
                <a:spcPts val="600"/>
              </a:spcAft>
              <a:buClr>
                <a:schemeClr val="accent1"/>
              </a:buClr>
              <a:buFont typeface="Arial"/>
              <a:buNone/>
              <a:defRPr sz="24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42" name="Shape 42"/>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43" name="Shape 43"/>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44" name="Shape 44"/>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45" name="Shape 45"/>
          <p:cNvCxnSpPr/>
          <p:nvPr/>
        </p:nvCxnSpPr>
        <p:spPr>
          <a:xfrm>
            <a:off x="2012723" y="3710585"/>
            <a:ext cx="8163379"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8" name="Shape 48"/>
          <p:cNvSpPr txBox="1">
            <a:spLocks noGrp="1"/>
          </p:cNvSpPr>
          <p:nvPr>
            <p:ph type="body" idx="1"/>
          </p:nvPr>
        </p:nvSpPr>
        <p:spPr>
          <a:xfrm>
            <a:off x="1298448" y="2560319"/>
            <a:ext cx="4718303" cy="3310128"/>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49" name="Shape 49"/>
          <p:cNvSpPr txBox="1">
            <a:spLocks noGrp="1"/>
          </p:cNvSpPr>
          <p:nvPr>
            <p:ph type="body" idx="2"/>
          </p:nvPr>
        </p:nvSpPr>
        <p:spPr>
          <a:xfrm>
            <a:off x="6181344" y="2560319"/>
            <a:ext cx="4718303" cy="3310128"/>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50" name="Shape 5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51" name="Shape 5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52" name="Shape 5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53" name="Shape 5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56" name="Shape 56"/>
          <p:cNvSpPr txBox="1">
            <a:spLocks noGrp="1"/>
          </p:cNvSpPr>
          <p:nvPr>
            <p:ph type="body" idx="1"/>
          </p:nvPr>
        </p:nvSpPr>
        <p:spPr>
          <a:xfrm>
            <a:off x="1295400" y="2658533"/>
            <a:ext cx="4718303" cy="576262"/>
          </a:xfrm>
          <a:prstGeom prst="rect">
            <a:avLst/>
          </a:prstGeom>
          <a:noFill/>
          <a:ln>
            <a:noFill/>
          </a:ln>
        </p:spPr>
        <p:txBody>
          <a:bodyPr lIns="91425" tIns="91425" rIns="91425" bIns="91425" anchor="b" anchorCtr="0"/>
          <a:lstStyle>
            <a:lvl1pPr marL="0" marR="0" lvl="0" indent="0" algn="l" rtl="0">
              <a:spcBef>
                <a:spcPts val="560"/>
              </a:spcBef>
              <a:spcAft>
                <a:spcPts val="600"/>
              </a:spcAft>
              <a:buClr>
                <a:schemeClr val="accent1"/>
              </a:buClr>
              <a:buFont typeface="Arial"/>
              <a:buNone/>
              <a:defRPr sz="2800" b="0" i="0" u="none" strike="noStrike" cap="none">
                <a:solidFill>
                  <a:schemeClr val="accent1"/>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1"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1"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9pPr>
          </a:lstStyle>
          <a:p>
            <a:endParaRPr/>
          </a:p>
        </p:txBody>
      </p:sp>
      <p:sp>
        <p:nvSpPr>
          <p:cNvPr id="57" name="Shape 57"/>
          <p:cNvSpPr txBox="1">
            <a:spLocks noGrp="1"/>
          </p:cNvSpPr>
          <p:nvPr>
            <p:ph type="body" idx="2"/>
          </p:nvPr>
        </p:nvSpPr>
        <p:spPr>
          <a:xfrm>
            <a:off x="1295400" y="3243261"/>
            <a:ext cx="4718303" cy="263260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58" name="Shape 58"/>
          <p:cNvSpPr txBox="1">
            <a:spLocks noGrp="1"/>
          </p:cNvSpPr>
          <p:nvPr>
            <p:ph type="body" idx="3"/>
          </p:nvPr>
        </p:nvSpPr>
        <p:spPr>
          <a:xfrm>
            <a:off x="6180671" y="2658533"/>
            <a:ext cx="4718303" cy="576262"/>
          </a:xfrm>
          <a:prstGeom prst="rect">
            <a:avLst/>
          </a:prstGeom>
          <a:noFill/>
          <a:ln>
            <a:noFill/>
          </a:ln>
        </p:spPr>
        <p:txBody>
          <a:bodyPr lIns="91425" tIns="91425" rIns="91425" bIns="91425" anchor="b" anchorCtr="0"/>
          <a:lstStyle>
            <a:lvl1pPr marL="0" marR="0" lvl="0" indent="0" algn="l" rtl="0">
              <a:spcBef>
                <a:spcPts val="560"/>
              </a:spcBef>
              <a:spcAft>
                <a:spcPts val="600"/>
              </a:spcAft>
              <a:buClr>
                <a:schemeClr val="accent1"/>
              </a:buClr>
              <a:buFont typeface="Arial"/>
              <a:buNone/>
              <a:defRPr sz="2800" b="0" i="0" u="none" strike="noStrike" cap="none">
                <a:solidFill>
                  <a:schemeClr val="accent1"/>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1"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1"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9pPr>
          </a:lstStyle>
          <a:p>
            <a:endParaRPr/>
          </a:p>
        </p:txBody>
      </p:sp>
      <p:sp>
        <p:nvSpPr>
          <p:cNvPr id="59" name="Shape 59"/>
          <p:cNvSpPr txBox="1">
            <a:spLocks noGrp="1"/>
          </p:cNvSpPr>
          <p:nvPr>
            <p:ph type="body" idx="4"/>
          </p:nvPr>
        </p:nvSpPr>
        <p:spPr>
          <a:xfrm>
            <a:off x="6180671" y="3243261"/>
            <a:ext cx="4718303" cy="263260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60" name="Shape 6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1" name="Shape 6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2" name="Shape 6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63" name="Shape 6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66" name="Shape 6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7" name="Shape 6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8" name="Shape 6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69" name="Shape 69"/>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2" name="Shape 72"/>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3" name="Shape 7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1293811" y="1388533"/>
            <a:ext cx="3718455" cy="1371599"/>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76" name="Shape 76"/>
          <p:cNvSpPr txBox="1">
            <a:spLocks noGrp="1"/>
          </p:cNvSpPr>
          <p:nvPr>
            <p:ph type="body" idx="1"/>
          </p:nvPr>
        </p:nvSpPr>
        <p:spPr>
          <a:xfrm>
            <a:off x="5418667" y="982130"/>
            <a:ext cx="5469465" cy="4893735"/>
          </a:xfrm>
          <a:prstGeom prst="rect">
            <a:avLst/>
          </a:prstGeom>
          <a:noFill/>
          <a:ln>
            <a:noFill/>
          </a:ln>
        </p:spPr>
        <p:txBody>
          <a:bodyPr lIns="91425" tIns="91425" rIns="91425" bIns="91425" anchor="ctr"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77" name="Shape 77"/>
          <p:cNvSpPr txBox="1">
            <a:spLocks noGrp="1"/>
          </p:cNvSpPr>
          <p:nvPr>
            <p:ph type="body" idx="2"/>
          </p:nvPr>
        </p:nvSpPr>
        <p:spPr>
          <a:xfrm>
            <a:off x="1293811" y="3031065"/>
            <a:ext cx="3718455" cy="2438404"/>
          </a:xfrm>
          <a:prstGeom prst="rect">
            <a:avLst/>
          </a:prstGeom>
          <a:noFill/>
          <a:ln>
            <a:noFill/>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78" name="Shape 78"/>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9" name="Shape 79"/>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0" name="Shape 80"/>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81" name="Shape 81"/>
          <p:cNvCxnSpPr/>
          <p:nvPr/>
        </p:nvCxnSpPr>
        <p:spPr>
          <a:xfrm>
            <a:off x="1396169" y="2912533"/>
            <a:ext cx="35144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95399" y="1883832"/>
            <a:ext cx="6241815" cy="1371599"/>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8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84" name="Shape 84"/>
          <p:cNvSpPr>
            <a:spLocks noGrp="1"/>
          </p:cNvSpPr>
          <p:nvPr>
            <p:ph type="pic" idx="2"/>
          </p:nvPr>
        </p:nvSpPr>
        <p:spPr>
          <a:xfrm>
            <a:off x="8094831" y="1041400"/>
            <a:ext cx="3063346" cy="4775200"/>
          </a:xfrm>
          <a:prstGeom prst="roundRect">
            <a:avLst>
              <a:gd name="adj" fmla="val 0"/>
            </a:avLst>
          </a:prstGeom>
          <a:noFill/>
          <a:ln w="57150" cap="flat" cmpd="thickThin">
            <a:solidFill>
              <a:srgbClr val="7F7F7F"/>
            </a:solidFill>
            <a:prstDash val="solid"/>
            <a:miter/>
            <a:headEnd type="none" w="med" len="med"/>
            <a:tailEnd type="none" w="med" len="med"/>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85" name="Shape 85"/>
          <p:cNvSpPr txBox="1">
            <a:spLocks noGrp="1"/>
          </p:cNvSpPr>
          <p:nvPr>
            <p:ph type="body" idx="1"/>
          </p:nvPr>
        </p:nvSpPr>
        <p:spPr>
          <a:xfrm>
            <a:off x="1295399" y="3255432"/>
            <a:ext cx="6241815" cy="1828800"/>
          </a:xfrm>
          <a:prstGeom prst="rect">
            <a:avLst/>
          </a:prstGeom>
          <a:noFill/>
          <a:ln>
            <a:noFill/>
          </a:ln>
        </p:spPr>
        <p:txBody>
          <a:bodyPr lIns="91425" tIns="91425" rIns="91425" bIns="91425" anchor="t" anchorCtr="0"/>
          <a:lstStyle>
            <a:lvl1pPr marL="0" marR="0" lvl="0" indent="0" algn="ctr" rtl="0">
              <a:spcBef>
                <a:spcPts val="360"/>
              </a:spcBef>
              <a:spcAft>
                <a:spcPts val="600"/>
              </a:spcAft>
              <a:buClr>
                <a:schemeClr val="accent1"/>
              </a:buClr>
              <a:buFont typeface="Arial"/>
              <a:buNone/>
              <a:defRPr sz="18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86" name="Shape 8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7" name="Shape 8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8" name="Shape 8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alphaModFix/>
          </a:blip>
          <a:stretch>
            <a:fillRect/>
          </a:stretch>
        </a:blipFill>
        <a:effectLst/>
      </p:bgPr>
    </p:bg>
    <p:spTree>
      <p:nvGrpSpPr>
        <p:cNvPr id="1" name="Shape 9"/>
        <p:cNvGrpSpPr/>
        <p:nvPr/>
      </p:nvGrpSpPr>
      <p:grpSpPr>
        <a:xfrm>
          <a:off x="0" y="0"/>
          <a:ext cx="0" cy="0"/>
          <a:chOff x="0" y="0"/>
          <a:chExt cx="0" cy="0"/>
        </a:xfrm>
      </p:grpSpPr>
      <p:grpSp>
        <p:nvGrpSpPr>
          <p:cNvPr id="10" name="Shape 10"/>
          <p:cNvGrpSpPr/>
          <p:nvPr/>
        </p:nvGrpSpPr>
        <p:grpSpPr>
          <a:xfrm>
            <a:off x="0" y="0"/>
            <a:ext cx="12188824" cy="6856214"/>
            <a:chOff x="0" y="0"/>
            <a:chExt cx="12188824" cy="6856214"/>
          </a:xfrm>
        </p:grpSpPr>
        <p:pic>
          <p:nvPicPr>
            <p:cNvPr id="11" name="Shape 11" descr="HD-PanelContent-V.png"/>
            <p:cNvPicPr preferRelativeResize="0"/>
            <p:nvPr/>
          </p:nvPicPr>
          <p:blipFill rotWithShape="1">
            <a:blip r:embed="rId20">
              <a:alphaModFix/>
            </a:blip>
            <a:srcRect/>
            <a:stretch/>
          </p:blipFill>
          <p:spPr>
            <a:xfrm>
              <a:off x="0" y="0"/>
              <a:ext cx="12188824" cy="6856214"/>
            </a:xfrm>
            <a:prstGeom prst="rect">
              <a:avLst/>
            </a:prstGeom>
            <a:noFill/>
            <a:ln>
              <a:noFill/>
            </a:ln>
          </p:spPr>
        </p:pic>
        <p:sp>
          <p:nvSpPr>
            <p:cNvPr id="12" name="Shape 12"/>
            <p:cNvSpPr/>
            <p:nvPr/>
          </p:nvSpPr>
          <p:spPr>
            <a:xfrm>
              <a:off x="608012" y="609600"/>
              <a:ext cx="10972799" cy="5638800"/>
            </a:xfrm>
            <a:prstGeom prst="rect">
              <a:avLst/>
            </a:prstGeom>
            <a:noFill/>
            <a:ln w="15875" cap="flat" cmpd="sng">
              <a:solidFill>
                <a:schemeClr val="accent1"/>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13" name="Shape 13" descr="HDRibbonContent-UniformTrim.png"/>
            <p:cNvPicPr preferRelativeResize="0"/>
            <p:nvPr/>
          </p:nvPicPr>
          <p:blipFill rotWithShape="1">
            <a:blip r:embed="rId21">
              <a:alphaModFix/>
            </a:blip>
            <a:srcRect r="5093"/>
            <a:stretch/>
          </p:blipFill>
          <p:spPr>
            <a:xfrm rot="5400000">
              <a:off x="5706470" y="76264"/>
              <a:ext cx="758951" cy="606425"/>
            </a:xfrm>
            <a:prstGeom prst="rect">
              <a:avLst/>
            </a:prstGeom>
            <a:noFill/>
            <a:ln>
              <a:noFill/>
            </a:ln>
          </p:spPr>
        </p:pic>
        <p:pic>
          <p:nvPicPr>
            <p:cNvPr id="14" name="Shape 14" descr="HDRibbonContent-UniformTrim.png"/>
            <p:cNvPicPr preferRelativeResize="0"/>
            <p:nvPr/>
          </p:nvPicPr>
          <p:blipFill rotWithShape="1">
            <a:blip r:embed="rId21">
              <a:alphaModFix/>
            </a:blip>
            <a:srcRect r="5093"/>
            <a:stretch/>
          </p:blipFill>
          <p:spPr>
            <a:xfrm rot="5400000">
              <a:off x="5706470" y="6173525"/>
              <a:ext cx="758951" cy="606425"/>
            </a:xfrm>
            <a:prstGeom prst="rect">
              <a:avLst/>
            </a:prstGeom>
            <a:noFill/>
            <a:ln>
              <a:noFill/>
            </a:ln>
          </p:spPr>
        </p:pic>
      </p:grpSp>
      <p:sp>
        <p:nvSpPr>
          <p:cNvPr id="15" name="Shape 1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6" name="Shape 16"/>
          <p:cNvSpPr txBox="1">
            <a:spLocks noGrp="1"/>
          </p:cNvSpPr>
          <p:nvPr>
            <p:ph type="body" idx="1"/>
          </p:nvPr>
        </p:nvSpPr>
        <p:spPr>
          <a:xfrm>
            <a:off x="1295400" y="2556932"/>
            <a:ext cx="9601196" cy="331893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7" name="Shape 1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8" name="Shape 1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9" name="Shape 1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ctrTitle"/>
          </p:nvPr>
        </p:nvSpPr>
        <p:spPr>
          <a:xfrm>
            <a:off x="2188509" y="2684721"/>
            <a:ext cx="7766936" cy="1646301"/>
          </a:xfrm>
          <a:prstGeom prst="rect">
            <a:avLst/>
          </a:prstGeom>
          <a:noFill/>
          <a:ln>
            <a:noFill/>
          </a:ln>
        </p:spPr>
        <p:txBody>
          <a:bodyPr lIns="91425" tIns="45700" rIns="91425" bIns="45700" anchor="b" anchorCtr="0">
            <a:noAutofit/>
          </a:bodyPr>
          <a:lstStyle/>
          <a:p>
            <a:pPr marL="0" marR="0" lvl="0" indent="0" algn="ctr" rtl="0">
              <a:spcBef>
                <a:spcPts val="0"/>
              </a:spcBef>
              <a:buClr>
                <a:srgbClr val="262626"/>
              </a:buClr>
              <a:buSzPct val="25000"/>
              <a:buFont typeface="Garamond"/>
              <a:buNone/>
            </a:pPr>
            <a:r>
              <a:rPr lang="en-US" sz="4860" b="1" i="0" u="none" strike="noStrike" cap="none">
                <a:solidFill>
                  <a:srgbClr val="262626"/>
                </a:solidFill>
                <a:latin typeface="Garamond"/>
                <a:ea typeface="Garamond"/>
                <a:cs typeface="Garamond"/>
                <a:sym typeface="Garamond"/>
              </a:rPr>
              <a:t>Chapter 14 </a:t>
            </a:r>
            <a:r>
              <a:rPr lang="en-US" sz="4860" b="1" i="0" u="sng" strike="noStrike" cap="none">
                <a:solidFill>
                  <a:srgbClr val="262626"/>
                </a:solidFill>
                <a:latin typeface="Garamond"/>
                <a:ea typeface="Garamond"/>
                <a:cs typeface="Garamond"/>
                <a:sym typeface="Garamond"/>
              </a:rPr>
              <a:t/>
            </a:r>
            <a:br>
              <a:rPr lang="en-US" sz="4860" b="1" i="0" u="sng" strike="noStrike" cap="none">
                <a:solidFill>
                  <a:srgbClr val="262626"/>
                </a:solidFill>
                <a:latin typeface="Garamond"/>
                <a:ea typeface="Garamond"/>
                <a:cs typeface="Garamond"/>
                <a:sym typeface="Garamond"/>
              </a:rPr>
            </a:br>
            <a:r>
              <a:rPr lang="en-US" sz="4860" b="1"/>
              <a:t>Organizational Structure and Change</a:t>
            </a:r>
          </a:p>
        </p:txBody>
      </p:sp>
      <p:sp>
        <p:nvSpPr>
          <p:cNvPr id="157" name="Shape 157"/>
          <p:cNvSpPr txBox="1">
            <a:spLocks noGrp="1"/>
          </p:cNvSpPr>
          <p:nvPr>
            <p:ph type="sldNum" idx="12"/>
          </p:nvPr>
        </p:nvSpPr>
        <p:spPr>
          <a:xfrm>
            <a:off x="8956900" y="5037662"/>
            <a:ext cx="55116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1</a:t>
            </a:fld>
            <a:endParaRPr lang="en-US" sz="1000" b="0" i="0" u="none" strike="noStrike" cap="none">
              <a:solidFill>
                <a:schemeClr val="dk1"/>
              </a:solidFill>
              <a:latin typeface="Garamond"/>
              <a:ea typeface="Garamond"/>
              <a:cs typeface="Garamond"/>
              <a:sym typeface="Garamond"/>
            </a:endParaRPr>
          </a:p>
        </p:txBody>
      </p:sp>
      <p:sp>
        <p:nvSpPr>
          <p:cNvPr id="158" name="Shape 158"/>
          <p:cNvSpPr txBox="1">
            <a:spLocks noGrp="1"/>
          </p:cNvSpPr>
          <p:nvPr>
            <p:ph type="ftr" idx="11"/>
          </p:nvPr>
        </p:nvSpPr>
        <p:spPr>
          <a:xfrm>
            <a:off x="3663610" y="4921246"/>
            <a:ext cx="4816733" cy="232832"/>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Organizational Behavior, Copyright © 2017 by HCI Press</a:t>
            </a:r>
            <a:br>
              <a:rPr lang="en-US"/>
            </a:b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Boundaryless Organizations </a:t>
            </a:r>
          </a:p>
        </p:txBody>
      </p:sp>
      <p:sp>
        <p:nvSpPr>
          <p:cNvPr id="236" name="Shape 236"/>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55600" rtl="0">
              <a:spcBef>
                <a:spcPts val="0"/>
              </a:spcBef>
              <a:buSzPct val="100000"/>
            </a:pPr>
            <a:r>
              <a:rPr lang="en-US" sz="2000"/>
              <a:t>Boundaryless organization is a term coined by Jack Welch of General Electric Company and refers to an organization that eliminates traditional barriers between departments, as well as barriers between the organization and the external environment. </a:t>
            </a:r>
          </a:p>
          <a:p>
            <a:pPr marL="457200" lvl="0" indent="-355600" rtl="0">
              <a:spcBef>
                <a:spcPts val="0"/>
              </a:spcBef>
              <a:buSzPct val="100000"/>
            </a:pPr>
            <a:r>
              <a:rPr lang="en-US" sz="2000"/>
              <a:t>Many different types of boundaryless organizations exist. One form is the modular organization where all the nonessential functions are outsourced. </a:t>
            </a:r>
          </a:p>
          <a:p>
            <a:pPr marL="457200" lvl="0" indent="-355600" rtl="0">
              <a:spcBef>
                <a:spcPts val="0"/>
              </a:spcBef>
              <a:buSzPct val="100000"/>
            </a:pPr>
            <a:r>
              <a:rPr lang="en-US" sz="2000"/>
              <a:t>The idea behind this format is to retain only the value-generating and strategic functions in-house, while the rest of the operations are outsourced to many suppliers. </a:t>
            </a:r>
          </a:p>
          <a:p>
            <a:pPr marL="457200" lvl="0" indent="-355600">
              <a:spcBef>
                <a:spcPts val="0"/>
              </a:spcBef>
              <a:buSzPct val="100000"/>
            </a:pPr>
            <a:r>
              <a:rPr lang="en-US" sz="2000"/>
              <a:t>An example of a company doing this is Toyota. By managing relationships with hundreds of suppliers, Toyota achieves efficiency and quality in its operations.</a:t>
            </a:r>
          </a:p>
        </p:txBody>
      </p:sp>
      <p:sp>
        <p:nvSpPr>
          <p:cNvPr id="237" name="Shape 237"/>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10</a:t>
            </a:fld>
            <a:endParaRPr lang="en-US"/>
          </a:p>
        </p:txBody>
      </p:sp>
      <p:sp>
        <p:nvSpPr>
          <p:cNvPr id="238" name="Shape 238"/>
          <p:cNvSpPr txBox="1"/>
          <p:nvPr/>
        </p:nvSpPr>
        <p:spPr>
          <a:xfrm>
            <a:off x="3472950" y="57973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Learning Organizations</a:t>
            </a:r>
          </a:p>
        </p:txBody>
      </p:sp>
      <p:sp>
        <p:nvSpPr>
          <p:cNvPr id="245" name="Shape 245"/>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A learning organization is one where acquiring knowledge and changing behavior as a result of the newly gained knowledge are part of an organization’s design.</a:t>
            </a:r>
          </a:p>
          <a:p>
            <a:pPr marL="457200" lvl="0" indent="-342900" rtl="0">
              <a:spcBef>
                <a:spcPts val="0"/>
              </a:spcBef>
              <a:buSzPct val="100000"/>
            </a:pPr>
            <a:r>
              <a:rPr lang="en-US" sz="1800"/>
              <a:t>In these structures, experimenting, learning new things, and reflecting on new knowledge are the norms. </a:t>
            </a:r>
          </a:p>
          <a:p>
            <a:pPr marL="457200" lvl="0" indent="-342900" rtl="0">
              <a:spcBef>
                <a:spcPts val="0"/>
              </a:spcBef>
              <a:buSzPct val="100000"/>
            </a:pPr>
            <a:r>
              <a:rPr lang="en-US" sz="1800"/>
              <a:t>At the same time, there are many procedures and systems in place that facilitate learning at the organizational level. </a:t>
            </a:r>
          </a:p>
          <a:p>
            <a:pPr marL="457200" lvl="0" indent="-342900" rtl="0">
              <a:spcBef>
                <a:spcPts val="0"/>
              </a:spcBef>
              <a:buSzPct val="100000"/>
            </a:pPr>
            <a:r>
              <a:rPr lang="en-US" sz="1800"/>
              <a:t>In learning organizations, experimentation and testing potentially better operational methods are encouraged. </a:t>
            </a:r>
          </a:p>
          <a:p>
            <a:pPr marL="457200" lvl="0" indent="-342900">
              <a:spcBef>
                <a:spcPts val="0"/>
              </a:spcBef>
              <a:buSzPct val="100000"/>
            </a:pPr>
            <a:r>
              <a:rPr lang="en-US" sz="1800"/>
              <a:t> This is true not only in response to environmental threats, but also as a way of identifying future opportunities. </a:t>
            </a:r>
          </a:p>
        </p:txBody>
      </p:sp>
      <p:sp>
        <p:nvSpPr>
          <p:cNvPr id="246" name="Shape 246"/>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
        <p:nvSpPr>
          <p:cNvPr id="247" name="Shape 247"/>
          <p:cNvSpPr txBox="1"/>
          <p:nvPr/>
        </p:nvSpPr>
        <p:spPr>
          <a:xfrm>
            <a:off x="3472950" y="58063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EXERCISES </a:t>
            </a:r>
          </a:p>
        </p:txBody>
      </p:sp>
      <p:sp>
        <p:nvSpPr>
          <p:cNvPr id="254" name="Shape 254"/>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90000"/>
              <a:buAutoNum type="arabicPeriod"/>
            </a:pPr>
            <a:r>
              <a:rPr lang="en-US" sz="2000"/>
              <a:t>What are the advantages and disadvantages of decentralization?</a:t>
            </a:r>
            <a:r>
              <a:rPr lang="en-US" sz="1800"/>
              <a:t> </a:t>
            </a:r>
          </a:p>
          <a:p>
            <a:pPr marL="457200" lvl="0" indent="-355600" rtl="0">
              <a:spcBef>
                <a:spcPts val="0"/>
              </a:spcBef>
              <a:buSzPct val="100000"/>
              <a:buAutoNum type="arabicPeriod"/>
            </a:pPr>
            <a:r>
              <a:rPr lang="en-US" sz="2000"/>
              <a:t>All else being equal, would you prefer to work in a tall or flat organization? Why? </a:t>
            </a:r>
          </a:p>
          <a:p>
            <a:pPr marL="457200" lvl="0" indent="-355600" rtl="0">
              <a:spcBef>
                <a:spcPts val="0"/>
              </a:spcBef>
              <a:buSzPct val="100000"/>
              <a:buAutoNum type="arabicPeriod"/>
            </a:pPr>
            <a:r>
              <a:rPr lang="en-US" sz="2000"/>
              <a:t>What are the advantages of departmentalization by product?</a:t>
            </a:r>
          </a:p>
          <a:p>
            <a:pPr marL="457200" lvl="0" indent="-355600" rtl="0">
              <a:spcBef>
                <a:spcPts val="0"/>
              </a:spcBef>
              <a:buSzPct val="100000"/>
              <a:buAutoNum type="arabicPeriod"/>
            </a:pPr>
            <a:r>
              <a:rPr lang="en-US" sz="2000"/>
              <a:t>Have you ever reported to more than one manager? What were the challenges of such a situation? </a:t>
            </a:r>
          </a:p>
          <a:p>
            <a:pPr marL="457200" lvl="0" indent="-355600" rtl="0">
              <a:spcBef>
                <a:spcPts val="0"/>
              </a:spcBef>
              <a:buSzPct val="100000"/>
              <a:buAutoNum type="arabicPeriod"/>
            </a:pPr>
            <a:r>
              <a:rPr lang="en-US" sz="2000"/>
              <a:t>. What do you think are the advantages and disadvantages of being employed by a boundaryless organization? </a:t>
            </a:r>
          </a:p>
          <a:p>
            <a:pPr marL="457200" lvl="0" indent="-355600">
              <a:spcBef>
                <a:spcPts val="0"/>
              </a:spcBef>
              <a:buSzPct val="100000"/>
              <a:buAutoNum type="arabicPeriod"/>
            </a:pPr>
            <a:r>
              <a:rPr lang="en-US" sz="2000"/>
              <a:t>What can organizations do to institutionalize organizational learning? What practices and policies would aid in knowledge acquisition and retention? </a:t>
            </a:r>
          </a:p>
        </p:txBody>
      </p:sp>
      <p:sp>
        <p:nvSpPr>
          <p:cNvPr id="255" name="Shape 255"/>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
        <p:nvSpPr>
          <p:cNvPr id="256" name="Shape 256"/>
          <p:cNvSpPr txBox="1"/>
          <p:nvPr/>
        </p:nvSpPr>
        <p:spPr>
          <a:xfrm>
            <a:off x="3472950" y="58062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Why Do Organizations Change? </a:t>
            </a:r>
          </a:p>
        </p:txBody>
      </p:sp>
      <p:sp>
        <p:nvSpPr>
          <p:cNvPr id="263" name="Shape 263"/>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9250" rtl="0">
              <a:spcBef>
                <a:spcPts val="0"/>
              </a:spcBef>
              <a:buSzPct val="100000"/>
            </a:pPr>
            <a:r>
              <a:rPr lang="en-US" sz="1900"/>
              <a:t>Organizational change is the movement of an organization from one state of affairs to another. </a:t>
            </a:r>
          </a:p>
          <a:p>
            <a:pPr marL="457200" lvl="0" indent="-349250" rtl="0">
              <a:spcBef>
                <a:spcPts val="0"/>
              </a:spcBef>
              <a:buSzPct val="100000"/>
            </a:pPr>
            <a:r>
              <a:rPr lang="en-US" sz="1900"/>
              <a:t>Organizational change can take many forms. It may involve a change in a company’s structure, strategy, policies, procedures, technology, or culture. </a:t>
            </a:r>
          </a:p>
          <a:p>
            <a:pPr marL="457200" lvl="0" indent="-349250" rtl="0">
              <a:spcBef>
                <a:spcPts val="0"/>
              </a:spcBef>
              <a:buSzPct val="100000"/>
            </a:pPr>
            <a:r>
              <a:rPr lang="en-US" sz="1900"/>
              <a:t>The change may be planned years in advance or may be forced upon an organization because of a shift in the environment.</a:t>
            </a:r>
          </a:p>
          <a:p>
            <a:pPr marL="457200" lvl="0" indent="-349250" rtl="0">
              <a:spcBef>
                <a:spcPts val="0"/>
              </a:spcBef>
              <a:buSzPct val="100000"/>
            </a:pPr>
            <a:r>
              <a:rPr lang="en-US" sz="1900"/>
              <a:t>Organizational change can be radical and alter the way an organization operates, or it may be incremental and slowly change the way things are done.</a:t>
            </a:r>
          </a:p>
          <a:p>
            <a:pPr marL="457200" lvl="0" indent="-349250" rtl="0">
              <a:spcBef>
                <a:spcPts val="0"/>
              </a:spcBef>
              <a:buSzPct val="100000"/>
            </a:pPr>
            <a:r>
              <a:rPr lang="en-US" sz="1900"/>
              <a:t>In any case, regardless of the type, change involves letting go of the old ways in which work is done and adjusting to the new ways. </a:t>
            </a:r>
          </a:p>
          <a:p>
            <a:pPr marL="457200" lvl="0" indent="-349250">
              <a:spcBef>
                <a:spcPts val="0"/>
              </a:spcBef>
              <a:buSzPct val="100000"/>
            </a:pPr>
            <a:r>
              <a:rPr lang="en-US" sz="1900"/>
              <a:t>Therefore, fundamentally, it is a process that involves effective people management. </a:t>
            </a:r>
          </a:p>
        </p:txBody>
      </p:sp>
      <p:sp>
        <p:nvSpPr>
          <p:cNvPr id="264" name="Shape 264"/>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13</a:t>
            </a:fld>
            <a:endParaRPr lang="en-US"/>
          </a:p>
        </p:txBody>
      </p:sp>
      <p:sp>
        <p:nvSpPr>
          <p:cNvPr id="265" name="Shape 265"/>
          <p:cNvSpPr txBox="1"/>
          <p:nvPr/>
        </p:nvSpPr>
        <p:spPr>
          <a:xfrm>
            <a:off x="3472950" y="57880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Shape 271"/>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Workforce Demographics </a:t>
            </a:r>
          </a:p>
        </p:txBody>
      </p:sp>
      <p:sp>
        <p:nvSpPr>
          <p:cNvPr id="272" name="Shape 272"/>
          <p:cNvSpPr txBox="1">
            <a:spLocks noGrp="1"/>
          </p:cNvSpPr>
          <p:nvPr>
            <p:ph type="body" idx="1"/>
          </p:nvPr>
        </p:nvSpPr>
        <p:spPr>
          <a:xfrm>
            <a:off x="1295400" y="2359874"/>
            <a:ext cx="9601200" cy="3516000"/>
          </a:xfrm>
          <a:prstGeom prst="rect">
            <a:avLst/>
          </a:prstGeom>
        </p:spPr>
        <p:txBody>
          <a:bodyPr lIns="91425" tIns="91425" rIns="91425" bIns="91425" anchor="t" anchorCtr="0">
            <a:noAutofit/>
          </a:bodyPr>
          <a:lstStyle/>
          <a:p>
            <a:pPr marL="457200" lvl="0" indent="-349250" rtl="0">
              <a:spcBef>
                <a:spcPts val="0"/>
              </a:spcBef>
              <a:buSzPct val="100000"/>
            </a:pPr>
            <a:r>
              <a:rPr lang="en-US" sz="1900"/>
              <a:t>Organizational change is often a response to changes in the environment. </a:t>
            </a:r>
          </a:p>
          <a:p>
            <a:pPr marL="457200" lvl="0" indent="-349250" rtl="0">
              <a:spcBef>
                <a:spcPts val="0"/>
              </a:spcBef>
              <a:buSzPct val="100000"/>
            </a:pPr>
            <a:r>
              <a:rPr lang="en-US" sz="1900"/>
              <a:t>For example, both the United States Department of Labor and Organization for Economic Cooperation and Development (OECD) estimate that the age of the workforce is on the rise.</a:t>
            </a:r>
          </a:p>
          <a:p>
            <a:pPr marL="457200" lvl="0" indent="-349250" rtl="0">
              <a:spcBef>
                <a:spcPts val="0"/>
              </a:spcBef>
              <a:buSzPct val="100000"/>
            </a:pPr>
            <a:r>
              <a:rPr lang="en-US" sz="1900"/>
              <a:t>What does this mean for companies? Organizations may realize that as the workforce gets older the types of benefits they prefer may change. </a:t>
            </a:r>
          </a:p>
          <a:p>
            <a:pPr marL="457200" lvl="0" indent="-349250" rtl="0">
              <a:spcBef>
                <a:spcPts val="0"/>
              </a:spcBef>
              <a:buSzPct val="100000"/>
            </a:pPr>
            <a:r>
              <a:rPr lang="en-US" sz="1900"/>
              <a:t>Work arrangements such as flexible work hours and job sharing may become more popular as employees remain in the workforce even after retirement.</a:t>
            </a:r>
          </a:p>
          <a:p>
            <a:pPr marL="457200" lvl="0" indent="-349250" rtl="0">
              <a:spcBef>
                <a:spcPts val="0"/>
              </a:spcBef>
              <a:buSzPct val="100000"/>
            </a:pPr>
            <a:r>
              <a:rPr lang="en-US" sz="1900"/>
              <a:t>As the workforce rapidly ages, it also becomes possible that employees who are unhappy with their current work situation will choose to retire, resulting in a sudden loss of valuable knowledge and expertise on the part of organizations. </a:t>
            </a:r>
          </a:p>
          <a:p>
            <a:pPr marL="457200" lvl="0" indent="-349250">
              <a:spcBef>
                <a:spcPts val="0"/>
              </a:spcBef>
              <a:buSzPct val="100000"/>
            </a:pPr>
            <a:r>
              <a:rPr lang="en-US" sz="1900"/>
              <a:t>Therefore, organizations will have to devise strategies to retain these employees and plan for their retirement. </a:t>
            </a:r>
          </a:p>
        </p:txBody>
      </p:sp>
      <p:sp>
        <p:nvSpPr>
          <p:cNvPr id="273" name="Shape 273"/>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sp>
        <p:nvSpPr>
          <p:cNvPr id="274" name="Shape 274"/>
          <p:cNvSpPr txBox="1"/>
          <p:nvPr/>
        </p:nvSpPr>
        <p:spPr>
          <a:xfrm>
            <a:off x="3472950" y="581550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9"/>
        <p:cNvGrpSpPr/>
        <p:nvPr/>
      </p:nvGrpSpPr>
      <p:grpSpPr>
        <a:xfrm>
          <a:off x="0" y="0"/>
          <a:ext cx="0" cy="0"/>
          <a:chOff x="0" y="0"/>
          <a:chExt cx="0" cy="0"/>
        </a:xfrm>
      </p:grpSpPr>
      <p:sp>
        <p:nvSpPr>
          <p:cNvPr id="280" name="Shape 280"/>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Technology</a:t>
            </a:r>
          </a:p>
        </p:txBody>
      </p:sp>
      <p:sp>
        <p:nvSpPr>
          <p:cNvPr id="281" name="Shape 281"/>
          <p:cNvSpPr txBox="1">
            <a:spLocks noGrp="1"/>
          </p:cNvSpPr>
          <p:nvPr>
            <p:ph type="body" idx="1"/>
          </p:nvPr>
        </p:nvSpPr>
        <p:spPr>
          <a:xfrm>
            <a:off x="1295400" y="2468150"/>
            <a:ext cx="9601200" cy="3407700"/>
          </a:xfrm>
          <a:prstGeom prst="rect">
            <a:avLst/>
          </a:prstGeom>
        </p:spPr>
        <p:txBody>
          <a:bodyPr lIns="91425" tIns="91425" rIns="91425" bIns="91425" anchor="t" anchorCtr="0">
            <a:noAutofit/>
          </a:bodyPr>
          <a:lstStyle/>
          <a:p>
            <a:pPr marL="457200" lvl="0" indent="-336550" rtl="0">
              <a:spcBef>
                <a:spcPts val="0"/>
              </a:spcBef>
              <a:buSzPct val="100000"/>
            </a:pPr>
            <a:r>
              <a:rPr lang="en-US" sz="1700"/>
              <a:t>Sometimes change is motivated by rapid developments in technology. Moore’s law (a prediction by Gordon Moore, cofounder of Intel Corporation) dictates that the overall complexity of computer circuits will double every 18 months with no increase in cost.</a:t>
            </a:r>
          </a:p>
          <a:p>
            <a:pPr marL="457200" lvl="0" indent="-336550" rtl="0">
              <a:spcBef>
                <a:spcPts val="0"/>
              </a:spcBef>
              <a:buSzPct val="100000"/>
            </a:pPr>
            <a:r>
              <a:rPr lang="en-US" sz="1700"/>
              <a:t>]Such change is motivating corporations to rapidly change their technology. Sometimes technology produces such profound developments that companies struggle to adapt. </a:t>
            </a:r>
          </a:p>
          <a:p>
            <a:pPr marL="457200" lvl="0" indent="-336550" rtl="0">
              <a:spcBef>
                <a:spcPts val="0"/>
              </a:spcBef>
              <a:buSzPct val="100000"/>
            </a:pPr>
            <a:r>
              <a:rPr lang="en-US" sz="1700"/>
              <a:t>A recent example is from the music industry. When CDs were first introduced in the 1980s, they were substantially more appealing than the traditional LPs. </a:t>
            </a:r>
          </a:p>
          <a:p>
            <a:pPr marL="457200" lvl="0" indent="-336550" rtl="0">
              <a:spcBef>
                <a:spcPts val="0"/>
              </a:spcBef>
              <a:buSzPct val="100000"/>
            </a:pPr>
            <a:r>
              <a:rPr lang="en-US" sz="1700"/>
              <a:t>Record companies were easily able to double the prices, even though producing CDs cost a fraction of what it cost to produce LPs. For decades, record producing companies benefited from this status quo. </a:t>
            </a:r>
          </a:p>
          <a:p>
            <a:pPr marL="457200" lvl="0" indent="-336550">
              <a:spcBef>
                <a:spcPts val="0"/>
              </a:spcBef>
              <a:buSzPct val="100000"/>
            </a:pPr>
            <a:r>
              <a:rPr lang="en-US" sz="1700"/>
              <a:t>Yet when peer-to-peer file sharing through software such as Napster and Kazaa threatened the core of their business, companies in the music industry found themselves completely unprepared for such disruptive technological changes. </a:t>
            </a:r>
          </a:p>
        </p:txBody>
      </p:sp>
      <p:sp>
        <p:nvSpPr>
          <p:cNvPr id="282" name="Shape 282"/>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15</a:t>
            </a:fld>
            <a:endParaRPr lang="en-US"/>
          </a:p>
        </p:txBody>
      </p:sp>
      <p:sp>
        <p:nvSpPr>
          <p:cNvPr id="283" name="Shape 283"/>
          <p:cNvSpPr txBox="1"/>
          <p:nvPr/>
        </p:nvSpPr>
        <p:spPr>
          <a:xfrm>
            <a:off x="3472950" y="57595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Shape 289"/>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Globalization</a:t>
            </a:r>
          </a:p>
        </p:txBody>
      </p:sp>
      <p:sp>
        <p:nvSpPr>
          <p:cNvPr id="290" name="Shape 290"/>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Globalization is another threat and opportunity for organizations, depending on their ability to adapt to it. Organizations are finding that it is often cheaper to produce goods and deliver services in some countries compared to others. </a:t>
            </a:r>
          </a:p>
          <a:p>
            <a:pPr marL="457200" lvl="0" indent="-342900" rtl="0">
              <a:spcBef>
                <a:spcPts val="0"/>
              </a:spcBef>
              <a:buSzPct val="100000"/>
            </a:pPr>
            <a:r>
              <a:rPr lang="en-US" sz="1800"/>
              <a:t>This led many companies to utilize manufacturing facilities overseas, with China as a popular destination. For a while, knowledge work was thought to be safe from outsourcing, but now we are also seeing many service operations moved to places with cheaper wages. </a:t>
            </a:r>
          </a:p>
          <a:p>
            <a:pPr marL="457200" lvl="0" indent="-342900" rtl="0">
              <a:spcBef>
                <a:spcPts val="0"/>
              </a:spcBef>
              <a:buSzPct val="100000"/>
            </a:pPr>
            <a:r>
              <a:rPr lang="en-US" sz="1800"/>
              <a:t>For example, many companies have outsourced software development to India, with Indian companies such as Wipro Ltd. and Infosys Technologies Ltd. </a:t>
            </a:r>
          </a:p>
          <a:p>
            <a:pPr marL="457200" lvl="0" indent="-342900">
              <a:spcBef>
                <a:spcPts val="0"/>
              </a:spcBef>
              <a:buSzPct val="100000"/>
            </a:pPr>
            <a:r>
              <a:rPr lang="en-US" sz="1800"/>
              <a:t>Emerging as global giants. Given these changes, understanding how to manage a global workforce is a necessity. Many companies realize that outsourcing forces them to operate in an institutional environment that is radically different from what they are used to at home.</a:t>
            </a:r>
          </a:p>
        </p:txBody>
      </p:sp>
      <p:sp>
        <p:nvSpPr>
          <p:cNvPr id="291" name="Shape 291"/>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16</a:t>
            </a:fld>
            <a:endParaRPr lang="en-US"/>
          </a:p>
        </p:txBody>
      </p:sp>
      <p:sp>
        <p:nvSpPr>
          <p:cNvPr id="292" name="Shape 292"/>
          <p:cNvSpPr txBox="1"/>
          <p:nvPr/>
        </p:nvSpPr>
        <p:spPr>
          <a:xfrm>
            <a:off x="3472950" y="57973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Market Conditions </a:t>
            </a:r>
          </a:p>
        </p:txBody>
      </p:sp>
      <p:sp>
        <p:nvSpPr>
          <p:cNvPr id="299" name="Shape 299"/>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Changes in the market conditions may also create changes as companies struggle to adjust. For example, as of this writing, the airline industry in the United States is undergoing serious changes. </a:t>
            </a:r>
          </a:p>
          <a:p>
            <a:pPr marL="457200" lvl="0" indent="-342900" rtl="0">
              <a:spcBef>
                <a:spcPts val="0"/>
              </a:spcBef>
              <a:buSzPct val="100000"/>
            </a:pPr>
            <a:r>
              <a:rPr lang="en-US" sz="1800"/>
              <a:t>Demand for air travel was affected after the September 11 terrorist attacks. Also, the widespread use of the Internet to book plane travels made it possible to compare airline prices much more efficiently and easily, encouraging airlines to compete primarily based on cost. </a:t>
            </a:r>
          </a:p>
          <a:p>
            <a:pPr marL="457200" lvl="0" indent="-342900" rtl="0">
              <a:spcBef>
                <a:spcPts val="0"/>
              </a:spcBef>
              <a:buSzPct val="100000"/>
            </a:pPr>
            <a:r>
              <a:rPr lang="en-US" sz="1800"/>
              <a:t> This strategy seems to have backfired when coupled with the dramatic increases in the cost of fuel. As a result, airlines are cutting back on amenities that were taken for granted for decades, such as the price of a ticket including meals, beverages, and checking luggage.</a:t>
            </a:r>
          </a:p>
          <a:p>
            <a:pPr marL="457200" lvl="0" indent="-342900" rtl="0">
              <a:spcBef>
                <a:spcPts val="0"/>
              </a:spcBef>
              <a:buSzPct val="100000"/>
            </a:pPr>
            <a:r>
              <a:rPr lang="en-US" sz="1800"/>
              <a:t>Some airlines, such as Delta Air Lines Inc. and Northwest Airlines Inc., have merged to deal with this climate, and talks involving other mergers in this industry continue. </a:t>
            </a:r>
          </a:p>
          <a:p>
            <a:pPr marL="0" lvl="0" indent="0">
              <a:spcBef>
                <a:spcPts val="0"/>
              </a:spcBef>
              <a:buNone/>
            </a:pPr>
            <a:endParaRPr sz="1800"/>
          </a:p>
        </p:txBody>
      </p:sp>
      <p:sp>
        <p:nvSpPr>
          <p:cNvPr id="300" name="Shape 300"/>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17</a:t>
            </a:fld>
            <a:endParaRPr lang="en-US"/>
          </a:p>
        </p:txBody>
      </p:sp>
      <p:sp>
        <p:nvSpPr>
          <p:cNvPr id="301" name="Shape 301"/>
          <p:cNvSpPr txBox="1"/>
          <p:nvPr/>
        </p:nvSpPr>
        <p:spPr>
          <a:xfrm>
            <a:off x="3472950" y="5821175"/>
            <a:ext cx="5246100" cy="2295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Organizational Growth</a:t>
            </a:r>
          </a:p>
        </p:txBody>
      </p:sp>
      <p:sp>
        <p:nvSpPr>
          <p:cNvPr id="308" name="Shape 308"/>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It is natural for once small start-up companies to grow if they are successful. An example of this growth is the evolution of the Widmer Brothers Brewing Company, which started as two brothers brewing beer in their garage to become the 11th largest brewery in the United States. </a:t>
            </a:r>
          </a:p>
          <a:p>
            <a:pPr marL="457200" lvl="0" indent="-342900" rtl="0">
              <a:spcBef>
                <a:spcPts val="0"/>
              </a:spcBef>
              <a:buSzPct val="100000"/>
            </a:pPr>
            <a:r>
              <a:rPr lang="en-US" sz="1800"/>
              <a:t>evolution of the Widmer Brothers Brewing Company, which started as two brothers brewing beer in their garage to become the 11th largest brewery in the United States. </a:t>
            </a:r>
          </a:p>
          <a:p>
            <a:pPr marL="457200" lvl="0" indent="-342900" rtl="0">
              <a:spcBef>
                <a:spcPts val="0"/>
              </a:spcBef>
              <a:buSzPct val="100000"/>
            </a:pPr>
            <a:r>
              <a:rPr lang="en-US" sz="1800"/>
              <a:t>This growth happened over time as the popularity of their key product—Hefeweizen—grew in popularity; the company had to expand to meet demand, growing from the 2 founders to 400 employees in 2008 after Widmer Brothers merged with Redhook Ale Brewery to become Craft Brewers Alliance Inc.</a:t>
            </a:r>
          </a:p>
          <a:p>
            <a:pPr marL="457200" lvl="0" indent="-342900">
              <a:spcBef>
                <a:spcPts val="0"/>
              </a:spcBef>
              <a:buSzPct val="100000"/>
            </a:pPr>
            <a:r>
              <a:rPr lang="en-US" sz="1800"/>
              <a:t> The newly formed company has five main departments, including Operations, Sales, Marketing, Finance, and Retail, who report to the CEO. </a:t>
            </a:r>
          </a:p>
        </p:txBody>
      </p:sp>
      <p:sp>
        <p:nvSpPr>
          <p:cNvPr id="309" name="Shape 30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
        <p:nvSpPr>
          <p:cNvPr id="310" name="Shape 310"/>
          <p:cNvSpPr txBox="1"/>
          <p:nvPr/>
        </p:nvSpPr>
        <p:spPr>
          <a:xfrm>
            <a:off x="3515525" y="58063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Poor Performance</a:t>
            </a:r>
          </a:p>
        </p:txBody>
      </p:sp>
      <p:sp>
        <p:nvSpPr>
          <p:cNvPr id="317" name="Shape 317"/>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42900" rtl="0">
              <a:spcBef>
                <a:spcPts val="0"/>
              </a:spcBef>
              <a:buSzPct val="100000"/>
            </a:pPr>
            <a:r>
              <a:rPr lang="en-US" sz="1800"/>
              <a:t>Change is more likely to happen if the company is performing poorly and if there is a perceived threat from the environment. </a:t>
            </a:r>
          </a:p>
          <a:p>
            <a:pPr marL="457200" lvl="0" indent="-342900" rtl="0">
              <a:spcBef>
                <a:spcPts val="0"/>
              </a:spcBef>
              <a:buSzPct val="100000"/>
            </a:pPr>
            <a:r>
              <a:rPr lang="en-US" sz="1800"/>
              <a:t>In fact, poorly performing companies often find it easier to change compared to successful companies. </a:t>
            </a:r>
          </a:p>
          <a:p>
            <a:pPr marL="457200" lvl="0" indent="-342900" rtl="0">
              <a:spcBef>
                <a:spcPts val="0"/>
              </a:spcBef>
              <a:buSzPct val="100000"/>
            </a:pPr>
            <a:r>
              <a:rPr lang="en-US" sz="1800"/>
              <a:t>Why? High performance actually leads to overconfidence and inertia. As a result, successful companies often keep doing what made them a success in the first place. </a:t>
            </a:r>
          </a:p>
          <a:p>
            <a:pPr marL="457200" lvl="0" indent="-342900" rtl="0">
              <a:spcBef>
                <a:spcPts val="0"/>
              </a:spcBef>
              <a:buSzPct val="100000"/>
            </a:pPr>
            <a:r>
              <a:rPr lang="en-US" sz="1800"/>
              <a:t>When it comes to the relationship between company performance and organizational change, the saying “nothing fails like success” may be fitting</a:t>
            </a:r>
            <a:r>
              <a:rPr lang="en-US"/>
              <a:t>. </a:t>
            </a:r>
          </a:p>
          <a:p>
            <a:pPr marL="457200" lvl="0" indent="-342900" rtl="0">
              <a:spcBef>
                <a:spcPts val="0"/>
              </a:spcBef>
              <a:buSzPct val="100000"/>
            </a:pPr>
            <a:r>
              <a:rPr lang="en-US" sz="1800"/>
              <a:t>For example, Polaroid Corporation was the number one producer of instant films and cameras in 1994. </a:t>
            </a:r>
          </a:p>
          <a:p>
            <a:pPr marL="457200" lvl="0" indent="-342900">
              <a:spcBef>
                <a:spcPts val="0"/>
              </a:spcBef>
              <a:buSzPct val="100000"/>
            </a:pPr>
            <a:r>
              <a:rPr lang="en-US" sz="1800"/>
              <a:t>The company filed for bankruptcy in less than a decade, unable to adapt to the rapid advances in the 1-hour photo development and digital photography technologies. </a:t>
            </a:r>
          </a:p>
        </p:txBody>
      </p:sp>
      <p:sp>
        <p:nvSpPr>
          <p:cNvPr id="318" name="Shape 318"/>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
        <p:nvSpPr>
          <p:cNvPr id="319" name="Shape 319"/>
          <p:cNvSpPr txBox="1"/>
          <p:nvPr/>
        </p:nvSpPr>
        <p:spPr>
          <a:xfrm>
            <a:off x="3472950" y="57606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1566750" y="2925897"/>
            <a:ext cx="9058499" cy="121608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r>
              <a:rPr lang="en-US" sz="2800" b="0" i="0" u="none" strike="noStrike" cap="none">
                <a:solidFill>
                  <a:srgbClr val="262626"/>
                </a:solidFill>
                <a:latin typeface="Garamond"/>
                <a:ea typeface="Garamond"/>
                <a:cs typeface="Garamond"/>
                <a:sym typeface="Garamond"/>
              </a:rPr>
              <a:t>“</a:t>
            </a:r>
            <a:r>
              <a:rPr lang="en-US"/>
              <a:t>Every successful organization has to make the transition from a world defined primarily by repetition to one primarily defined by change. This is the biggest transformation in the structure of how humans work together since the agricultural</a:t>
            </a:r>
            <a:r>
              <a:rPr lang="en-US" sz="2800" b="0" i="0" u="none" strike="noStrike" cap="none">
                <a:solidFill>
                  <a:srgbClr val="262626"/>
                </a:solidFill>
                <a:latin typeface="Garamond"/>
                <a:ea typeface="Garamond"/>
                <a:cs typeface="Garamond"/>
                <a:sym typeface="Garamond"/>
              </a:rPr>
              <a:t>.”</a:t>
            </a:r>
          </a:p>
          <a:p>
            <a:pPr marL="0" marR="0" lvl="0" indent="0" algn="l" rtl="0">
              <a:spcBef>
                <a:spcPts val="560"/>
              </a:spcBef>
              <a:spcAft>
                <a:spcPts val="0"/>
              </a:spcAft>
              <a:buClr>
                <a:schemeClr val="accent1"/>
              </a:buClr>
              <a:buSzPct val="25000"/>
              <a:buFont typeface="Arial"/>
              <a:buNone/>
            </a:pPr>
            <a:r>
              <a:rPr lang="en-US" sz="2800" b="0" i="1" u="none" strike="noStrike" cap="none">
                <a:solidFill>
                  <a:srgbClr val="262626"/>
                </a:solidFill>
                <a:latin typeface="Garamond"/>
                <a:ea typeface="Garamond"/>
                <a:cs typeface="Garamond"/>
                <a:sym typeface="Garamond"/>
              </a:rPr>
              <a:t>												-</a:t>
            </a:r>
            <a:r>
              <a:rPr lang="en-US" sz="2800"/>
              <a:t>Bill Drayton</a:t>
            </a:r>
          </a:p>
        </p:txBody>
      </p:sp>
      <p:sp>
        <p:nvSpPr>
          <p:cNvPr id="165" name="Shape 16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2</a:t>
            </a:fld>
            <a:endParaRPr lang="en-US" sz="1000" b="0" i="0" u="none" strike="noStrike" cap="none">
              <a:solidFill>
                <a:schemeClr val="dk1"/>
              </a:solidFill>
              <a:latin typeface="Garamond"/>
              <a:ea typeface="Garamond"/>
              <a:cs typeface="Garamond"/>
              <a:sym typeface="Garamond"/>
            </a:endParaRPr>
          </a:p>
        </p:txBody>
      </p:sp>
      <p:sp>
        <p:nvSpPr>
          <p:cNvPr id="166" name="Shape 166"/>
          <p:cNvSpPr txBox="1">
            <a:spLocks noGrp="1"/>
          </p:cNvSpPr>
          <p:nvPr>
            <p:ph type="ftr" idx="11"/>
          </p:nvPr>
        </p:nvSpPr>
        <p:spPr>
          <a:xfrm>
            <a:off x="3687632" y="5852582"/>
            <a:ext cx="4816733" cy="232832"/>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Organizational Behavior, Copyright © 2017 by HCI Press</a:t>
            </a:r>
            <a:br>
              <a:rPr lang="en-US"/>
            </a:b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Resistance to Change</a:t>
            </a:r>
          </a:p>
        </p:txBody>
      </p:sp>
      <p:sp>
        <p:nvSpPr>
          <p:cNvPr id="326" name="Shape 326"/>
          <p:cNvSpPr txBox="1">
            <a:spLocks noGrp="1"/>
          </p:cNvSpPr>
          <p:nvPr>
            <p:ph type="body" idx="1"/>
          </p:nvPr>
        </p:nvSpPr>
        <p:spPr>
          <a:xfrm>
            <a:off x="1295400" y="2331550"/>
            <a:ext cx="5389500" cy="3544200"/>
          </a:xfrm>
          <a:prstGeom prst="rect">
            <a:avLst/>
          </a:prstGeom>
        </p:spPr>
        <p:txBody>
          <a:bodyPr lIns="91425" tIns="91425" rIns="91425" bIns="91425" anchor="t" anchorCtr="0">
            <a:noAutofit/>
          </a:bodyPr>
          <a:lstStyle/>
          <a:p>
            <a:pPr marL="457200" lvl="0" indent="-336550" rtl="0">
              <a:spcBef>
                <a:spcPts val="0"/>
              </a:spcBef>
              <a:buSzPct val="100000"/>
            </a:pPr>
            <a:r>
              <a:rPr lang="en-US" sz="1700"/>
              <a:t>Changing an organization is often essential for a company to remain competitive. </a:t>
            </a:r>
          </a:p>
          <a:p>
            <a:pPr marL="457200" lvl="0" indent="-336550" rtl="0">
              <a:spcBef>
                <a:spcPts val="0"/>
              </a:spcBef>
              <a:buSzPct val="100000"/>
            </a:pPr>
            <a:r>
              <a:rPr lang="en-US" sz="1700"/>
              <a:t> Failure to change may influence the ability of a company to survive. Yet, employees do not always welcome changes in methods.</a:t>
            </a:r>
          </a:p>
          <a:p>
            <a:pPr marL="457200" lvl="0" indent="-336550" rtl="0">
              <a:spcBef>
                <a:spcPts val="0"/>
              </a:spcBef>
              <a:buSzPct val="100000"/>
            </a:pPr>
            <a:r>
              <a:rPr lang="en-US" sz="1700"/>
              <a:t>According to a 2007 survey conducted by the Society for Human Resource Management (SHRM), resistance to change is one of the top two reasons why change efforts fail. </a:t>
            </a:r>
          </a:p>
          <a:p>
            <a:pPr marL="457200" lvl="0" indent="-336550">
              <a:spcBef>
                <a:spcPts val="0"/>
              </a:spcBef>
              <a:buSzPct val="100000"/>
            </a:pPr>
            <a:r>
              <a:rPr lang="en-US" sz="1700"/>
              <a:t>In fact, reactions to organizational change may range from resistance to compliance to being an enthusiastic supporter of the change, with the latter being the exception rather than the norm.</a:t>
            </a:r>
          </a:p>
        </p:txBody>
      </p:sp>
      <p:sp>
        <p:nvSpPr>
          <p:cNvPr id="327" name="Shape 327"/>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sp>
        <p:nvSpPr>
          <p:cNvPr id="328" name="Shape 328"/>
          <p:cNvSpPr txBox="1"/>
          <p:nvPr/>
        </p:nvSpPr>
        <p:spPr>
          <a:xfrm>
            <a:off x="3472950" y="583030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329" name="Shape 329"/>
          <p:cNvPicPr preferRelativeResize="0"/>
          <p:nvPr/>
        </p:nvPicPr>
        <p:blipFill>
          <a:blip r:embed="rId3">
            <a:alphaModFix/>
          </a:blip>
          <a:stretch>
            <a:fillRect/>
          </a:stretch>
        </p:blipFill>
        <p:spPr>
          <a:xfrm>
            <a:off x="6603000" y="3391387"/>
            <a:ext cx="4972725" cy="1649974"/>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Disrupted Habits</a:t>
            </a:r>
          </a:p>
        </p:txBody>
      </p:sp>
      <p:sp>
        <p:nvSpPr>
          <p:cNvPr id="336" name="Shape 336"/>
          <p:cNvSpPr txBox="1">
            <a:spLocks noGrp="1"/>
          </p:cNvSpPr>
          <p:nvPr>
            <p:ph type="body" idx="1"/>
          </p:nvPr>
        </p:nvSpPr>
        <p:spPr>
          <a:xfrm>
            <a:off x="1295400" y="2364424"/>
            <a:ext cx="9601200" cy="3511500"/>
          </a:xfrm>
          <a:prstGeom prst="rect">
            <a:avLst/>
          </a:prstGeom>
        </p:spPr>
        <p:txBody>
          <a:bodyPr lIns="91425" tIns="91425" rIns="91425" bIns="91425" anchor="t" anchorCtr="0">
            <a:noAutofit/>
          </a:bodyPr>
          <a:lstStyle/>
          <a:p>
            <a:pPr marL="457200" lvl="0" indent="-355600" rtl="0">
              <a:spcBef>
                <a:spcPts val="0"/>
              </a:spcBef>
              <a:buSzPct val="100000"/>
            </a:pPr>
            <a:r>
              <a:rPr lang="en-US" sz="2000"/>
              <a:t>People often resist change for the simple reason that change disrupts our habits.</a:t>
            </a:r>
          </a:p>
          <a:p>
            <a:pPr marL="457200" lvl="0" indent="-355600" rtl="0">
              <a:spcBef>
                <a:spcPts val="0"/>
              </a:spcBef>
              <a:buSzPct val="100000"/>
            </a:pPr>
            <a:r>
              <a:rPr lang="en-US" sz="2000"/>
              <a:t> Do you think about how you are driving when you drive? Most of the time probably not, because driving generally becomes an automated activity after a while. </a:t>
            </a:r>
          </a:p>
          <a:p>
            <a:pPr marL="457200" lvl="0" indent="-355600" rtl="0">
              <a:spcBef>
                <a:spcPts val="0"/>
              </a:spcBef>
              <a:buSzPct val="100000"/>
            </a:pPr>
            <a:r>
              <a:rPr lang="en-US" sz="2000"/>
              <a:t>You may sometimes even realize that you have reached your destination without noticing the roads you used or having consciously thought about any of your body movements.</a:t>
            </a:r>
          </a:p>
          <a:p>
            <a:pPr marL="457200" lvl="0" indent="-355600" rtl="0">
              <a:spcBef>
                <a:spcPts val="0"/>
              </a:spcBef>
              <a:buSzPct val="100000"/>
            </a:pPr>
            <a:r>
              <a:rPr lang="en-US" sz="2000"/>
              <a:t> Now imagine you drive for a living, and even though you are used to driving an automatic car, you are now forced to use a stick shift. </a:t>
            </a:r>
          </a:p>
          <a:p>
            <a:pPr marL="457200" lvl="0" indent="-355600" rtl="0">
              <a:spcBef>
                <a:spcPts val="0"/>
              </a:spcBef>
              <a:buSzPct val="100000"/>
            </a:pPr>
            <a:r>
              <a:rPr lang="en-US" sz="2000"/>
              <a:t>You can most likely figure out how to drive a stick, but it will take time, and until you figure it out, you cannot drive on auto pilot. </a:t>
            </a:r>
          </a:p>
          <a:p>
            <a:pPr marL="457200" lvl="0" indent="-355600">
              <a:spcBef>
                <a:spcPts val="0"/>
              </a:spcBef>
              <a:buSzPct val="100000"/>
            </a:pPr>
            <a:r>
              <a:rPr lang="en-US" sz="2000"/>
              <a:t> You will have to reconfigure your body movements and practice shifting until you become good at it.</a:t>
            </a:r>
          </a:p>
        </p:txBody>
      </p:sp>
      <p:sp>
        <p:nvSpPr>
          <p:cNvPr id="337" name="Shape 337"/>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
        <p:nvSpPr>
          <p:cNvPr id="338" name="Shape 338"/>
          <p:cNvSpPr txBox="1"/>
          <p:nvPr/>
        </p:nvSpPr>
        <p:spPr>
          <a:xfrm>
            <a:off x="3472950" y="57972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Shape 344"/>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Personality</a:t>
            </a:r>
          </a:p>
        </p:txBody>
      </p:sp>
      <p:sp>
        <p:nvSpPr>
          <p:cNvPr id="345" name="Shape 345"/>
          <p:cNvSpPr txBox="1">
            <a:spLocks noGrp="1"/>
          </p:cNvSpPr>
          <p:nvPr>
            <p:ph type="body" idx="1"/>
          </p:nvPr>
        </p:nvSpPr>
        <p:spPr>
          <a:xfrm>
            <a:off x="1295400" y="2391749"/>
            <a:ext cx="9601200" cy="3484200"/>
          </a:xfrm>
          <a:prstGeom prst="rect">
            <a:avLst/>
          </a:prstGeom>
        </p:spPr>
        <p:txBody>
          <a:bodyPr lIns="91425" tIns="91425" rIns="91425" bIns="91425" anchor="t" anchorCtr="0">
            <a:noAutofit/>
          </a:bodyPr>
          <a:lstStyle/>
          <a:p>
            <a:pPr marL="457200" lvl="0" indent="-342900" rtl="0">
              <a:spcBef>
                <a:spcPts val="0"/>
              </a:spcBef>
              <a:buSzPct val="100000"/>
            </a:pPr>
            <a:r>
              <a:rPr lang="en-US" sz="1800"/>
              <a:t>Some people are more resistant to change than others. Research shows that people who have a positive self concept are better at coping with change, probably because those who have high self-esteem may feel that whatever the changes are, they are likely to adjust to it well and be successful in the new system.</a:t>
            </a:r>
          </a:p>
          <a:p>
            <a:pPr marL="0" lvl="0" indent="0" rtl="0">
              <a:spcBef>
                <a:spcPts val="0"/>
              </a:spcBef>
              <a:buNone/>
            </a:pPr>
            <a:endParaRPr sz="1800"/>
          </a:p>
          <a:p>
            <a:pPr marL="457200" lvl="0" indent="-342900" rtl="0">
              <a:spcBef>
                <a:spcPts val="0"/>
              </a:spcBef>
              <a:buSzPct val="100000"/>
            </a:pPr>
            <a:r>
              <a:rPr lang="en-US" sz="1800"/>
              <a:t>People with a more positive self-concept and those who are more optimistic may also view change as an opportunity to shine as opposed to a threat that is overwhelming.</a:t>
            </a:r>
          </a:p>
          <a:p>
            <a:pPr marL="0" lvl="0" indent="0" rtl="0">
              <a:spcBef>
                <a:spcPts val="0"/>
              </a:spcBef>
              <a:buNone/>
            </a:pPr>
            <a:endParaRPr sz="1800"/>
          </a:p>
          <a:p>
            <a:pPr marL="457200" lvl="0" indent="-342900">
              <a:spcBef>
                <a:spcPts val="0"/>
              </a:spcBef>
              <a:buSzPct val="100000"/>
            </a:pPr>
            <a:r>
              <a:rPr lang="en-US" sz="1800"/>
              <a:t> Finally, risk tolerance is another predictor of how resistant someone will be to stress. For people who are risk avoidant, the possibility of a change in technology or structure may be more threatening. </a:t>
            </a:r>
          </a:p>
        </p:txBody>
      </p:sp>
      <p:sp>
        <p:nvSpPr>
          <p:cNvPr id="346" name="Shape 346"/>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sp>
        <p:nvSpPr>
          <p:cNvPr id="347" name="Shape 347"/>
          <p:cNvSpPr txBox="1"/>
          <p:nvPr/>
        </p:nvSpPr>
        <p:spPr>
          <a:xfrm>
            <a:off x="3472950" y="58245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2"/>
        <p:cNvGrpSpPr/>
        <p:nvPr/>
      </p:nvGrpSpPr>
      <p:grpSpPr>
        <a:xfrm>
          <a:off x="0" y="0"/>
          <a:ext cx="0" cy="0"/>
          <a:chOff x="0" y="0"/>
          <a:chExt cx="0" cy="0"/>
        </a:xfrm>
      </p:grpSpPr>
      <p:sp>
        <p:nvSpPr>
          <p:cNvPr id="353" name="Shape 353"/>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Feelings of Uncertainty</a:t>
            </a:r>
          </a:p>
        </p:txBody>
      </p:sp>
      <p:sp>
        <p:nvSpPr>
          <p:cNvPr id="354" name="Shape 354"/>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55600" rtl="0">
              <a:spcBef>
                <a:spcPts val="0"/>
              </a:spcBef>
              <a:buSzPct val="100000"/>
            </a:pPr>
            <a:r>
              <a:rPr lang="en-US" sz="2000"/>
              <a:t>Change inevitably brings feelings of uncertainty. You have just heard that your company is merging with another. </a:t>
            </a:r>
          </a:p>
          <a:p>
            <a:pPr marL="0" lvl="0" indent="0" rtl="0">
              <a:spcBef>
                <a:spcPts val="0"/>
              </a:spcBef>
              <a:buNone/>
            </a:pPr>
            <a:endParaRPr sz="2000"/>
          </a:p>
          <a:p>
            <a:pPr marL="457200" lvl="0" indent="-355600" rtl="0">
              <a:spcBef>
                <a:spcPts val="0"/>
              </a:spcBef>
              <a:buSzPct val="100000"/>
            </a:pPr>
            <a:r>
              <a:rPr lang="en-US" sz="2000"/>
              <a:t>What would be your reaction? Such change is often turbulent, and it is often unclear what is going to happen to each individual.</a:t>
            </a:r>
          </a:p>
          <a:p>
            <a:pPr marL="0" lvl="0" indent="0" rtl="0">
              <a:spcBef>
                <a:spcPts val="0"/>
              </a:spcBef>
              <a:buNone/>
            </a:pPr>
            <a:endParaRPr sz="2000"/>
          </a:p>
          <a:p>
            <a:pPr marL="457200" lvl="0" indent="-355600" rtl="0">
              <a:spcBef>
                <a:spcPts val="0"/>
              </a:spcBef>
              <a:buSzPct val="100000"/>
            </a:pPr>
            <a:r>
              <a:rPr lang="en-US" sz="2000"/>
              <a:t> Some positions may be eliminated. Some people may see a change in their job duties. </a:t>
            </a:r>
          </a:p>
          <a:p>
            <a:pPr marL="0" lvl="0" indent="0" rtl="0">
              <a:spcBef>
                <a:spcPts val="0"/>
              </a:spcBef>
              <a:buNone/>
            </a:pPr>
            <a:endParaRPr sz="2000"/>
          </a:p>
          <a:p>
            <a:pPr marL="457200" lvl="0" indent="-355600">
              <a:spcBef>
                <a:spcPts val="0"/>
              </a:spcBef>
              <a:buSzPct val="100000"/>
            </a:pPr>
            <a:r>
              <a:rPr lang="en-US" sz="2000"/>
              <a:t> Things can get better— or they may get worse. The feeling that the future is unclear is enough to create stress for people, because it leads to a sense of lost control. </a:t>
            </a:r>
          </a:p>
        </p:txBody>
      </p:sp>
      <p:sp>
        <p:nvSpPr>
          <p:cNvPr id="355" name="Shape 355"/>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
        <p:nvSpPr>
          <p:cNvPr id="356" name="Shape 356"/>
          <p:cNvSpPr txBox="1"/>
          <p:nvPr/>
        </p:nvSpPr>
        <p:spPr>
          <a:xfrm>
            <a:off x="3472950" y="57972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Shape 361"/>
          <p:cNvSpPr txBox="1">
            <a:spLocks noGrp="1"/>
          </p:cNvSpPr>
          <p:nvPr>
            <p:ph type="title"/>
          </p:nvPr>
        </p:nvSpPr>
        <p:spPr>
          <a:xfrm>
            <a:off x="1295401" y="1080012"/>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Is All Resistance Bad? </a:t>
            </a:r>
          </a:p>
        </p:txBody>
      </p:sp>
      <p:sp>
        <p:nvSpPr>
          <p:cNvPr id="362" name="Shape 362"/>
          <p:cNvSpPr txBox="1">
            <a:spLocks noGrp="1"/>
          </p:cNvSpPr>
          <p:nvPr>
            <p:ph type="body" idx="1"/>
          </p:nvPr>
        </p:nvSpPr>
        <p:spPr>
          <a:xfrm>
            <a:off x="1295400" y="2383874"/>
            <a:ext cx="9601200" cy="3505200"/>
          </a:xfrm>
          <a:prstGeom prst="rect">
            <a:avLst/>
          </a:prstGeom>
          <a:noFill/>
          <a:ln>
            <a:noFill/>
          </a:ln>
        </p:spPr>
        <p:txBody>
          <a:bodyPr lIns="91425" tIns="45700" rIns="91425" bIns="45700" anchor="t" anchorCtr="0">
            <a:noAutofit/>
          </a:bodyPr>
          <a:lstStyle/>
          <a:p>
            <a:pPr marL="457200" marR="0" lvl="0" indent="-342900" algn="l" rtl="0">
              <a:spcBef>
                <a:spcPts val="1080"/>
              </a:spcBef>
              <a:spcAft>
                <a:spcPts val="0"/>
              </a:spcAft>
              <a:buSzPct val="100000"/>
              <a:buFont typeface="Garamond"/>
            </a:pPr>
            <a:r>
              <a:rPr lang="en-US" sz="1800"/>
              <a:t>Resistance to change may be a positive force in some instances.In fact, resistance to change is a valuable feedback tool that should not be ignored. </a:t>
            </a:r>
          </a:p>
          <a:p>
            <a:pPr marL="457200" marR="0" lvl="0" indent="-342900" algn="l" rtl="0">
              <a:spcBef>
                <a:spcPts val="1080"/>
              </a:spcBef>
              <a:spcAft>
                <a:spcPts val="0"/>
              </a:spcAft>
              <a:buSzPct val="100000"/>
            </a:pPr>
            <a:r>
              <a:rPr lang="en-US" sz="1800"/>
              <a:t>Why are people resisting the proposed changes? Do they feel that the new system will not work? If so, why not? By listening to people and incorporating their suggestions into the change effort, it is possible to make a more effective change.</a:t>
            </a:r>
          </a:p>
          <a:p>
            <a:pPr marL="457200" marR="0" lvl="0" indent="-342900" algn="l" rtl="0">
              <a:spcBef>
                <a:spcPts val="1080"/>
              </a:spcBef>
              <a:spcAft>
                <a:spcPts val="0"/>
              </a:spcAft>
              <a:buSzPct val="100000"/>
            </a:pPr>
            <a:r>
              <a:rPr lang="en-US" sz="1800"/>
              <a:t>Some of a company’s most committed employees may be the most vocal opponents of a change effort. They may fear that the organization they feel such a strong attachment to is being threatened by the planned change effort and the change will ultimately hurt the company. </a:t>
            </a:r>
          </a:p>
          <a:p>
            <a:pPr marL="457200" marR="0" lvl="0" indent="-342900" algn="l" rtl="0">
              <a:spcBef>
                <a:spcPts val="1080"/>
              </a:spcBef>
              <a:spcAft>
                <a:spcPts val="0"/>
              </a:spcAft>
              <a:buSzPct val="100000"/>
            </a:pPr>
            <a:r>
              <a:rPr lang="en-US" sz="1800"/>
              <a:t> In contrast, people who have less loyalty to the organization may comply with the proposed changes simply because they do not care enough about the fate of the company to oppose the changes. </a:t>
            </a:r>
          </a:p>
          <a:p>
            <a:pPr marL="457200" marR="0" lvl="0" indent="-342900" algn="l" rtl="0">
              <a:spcBef>
                <a:spcPts val="1080"/>
              </a:spcBef>
              <a:spcAft>
                <a:spcPts val="0"/>
              </a:spcAft>
              <a:buSzPct val="100000"/>
            </a:pPr>
            <a:r>
              <a:rPr lang="en-US" sz="1800"/>
              <a:t> As a result, when dealing with those who resist change, it is important to avoid blaming them for a lack of loyalty.</a:t>
            </a:r>
          </a:p>
        </p:txBody>
      </p:sp>
      <p:sp>
        <p:nvSpPr>
          <p:cNvPr id="363" name="Shape 36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24</a:t>
            </a:fld>
            <a:endParaRPr lang="en-US" sz="1000" b="0" i="0" u="none" strike="noStrike" cap="none">
              <a:solidFill>
                <a:schemeClr val="dk1"/>
              </a:solidFill>
              <a:latin typeface="Garamond"/>
              <a:ea typeface="Garamond"/>
              <a:cs typeface="Garamond"/>
              <a:sym typeface="Garamond"/>
            </a:endParaRPr>
          </a:p>
        </p:txBody>
      </p:sp>
      <p:sp>
        <p:nvSpPr>
          <p:cNvPr id="364" name="Shape 364"/>
          <p:cNvSpPr txBox="1">
            <a:spLocks noGrp="1"/>
          </p:cNvSpPr>
          <p:nvPr>
            <p:ph type="ftr" idx="11"/>
          </p:nvPr>
        </p:nvSpPr>
        <p:spPr>
          <a:xfrm>
            <a:off x="3687625" y="6020104"/>
            <a:ext cx="4816800" cy="1017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1295401" y="1123725"/>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Planning and Executing Change Effectively</a:t>
            </a:r>
          </a:p>
        </p:txBody>
      </p:sp>
      <p:sp>
        <p:nvSpPr>
          <p:cNvPr id="370" name="Shape 370"/>
          <p:cNvSpPr txBox="1">
            <a:spLocks noGrp="1"/>
          </p:cNvSpPr>
          <p:nvPr>
            <p:ph type="body" idx="1"/>
          </p:nvPr>
        </p:nvSpPr>
        <p:spPr>
          <a:xfrm>
            <a:off x="1295400" y="2331550"/>
            <a:ext cx="4897800" cy="3544200"/>
          </a:xfrm>
          <a:prstGeom prst="rect">
            <a:avLst/>
          </a:prstGeom>
          <a:noFill/>
          <a:ln>
            <a:noFill/>
          </a:ln>
        </p:spPr>
        <p:txBody>
          <a:bodyPr lIns="91425" tIns="45700" rIns="91425" bIns="45700" anchor="t" anchorCtr="0">
            <a:noAutofit/>
          </a:bodyPr>
          <a:lstStyle/>
          <a:p>
            <a:pPr marL="457200" marR="0" lvl="0" indent="-342900" algn="l" rtl="0">
              <a:spcBef>
                <a:spcPts val="0"/>
              </a:spcBef>
              <a:spcAft>
                <a:spcPts val="0"/>
              </a:spcAft>
              <a:buSzPct val="100000"/>
            </a:pPr>
            <a:r>
              <a:rPr lang="en-US" sz="1800"/>
              <a:t>How do you plan, organize, and execute change effectively? One of the most useful frameworks in this area is Kurt Lewin’s three-stage model of planned change.</a:t>
            </a:r>
          </a:p>
          <a:p>
            <a:pPr marL="285750" marR="0" lvl="0" indent="-224790" algn="l" rtl="0">
              <a:spcBef>
                <a:spcPts val="1080"/>
              </a:spcBef>
              <a:spcAft>
                <a:spcPts val="0"/>
              </a:spcAft>
              <a:buClr>
                <a:schemeClr val="accent1"/>
              </a:buClr>
              <a:buSzPct val="100000"/>
              <a:buFont typeface="Arial"/>
              <a:buChar char="•"/>
            </a:pPr>
            <a:r>
              <a:rPr lang="en-US" sz="1800"/>
              <a:t>The assumption is that change will encounter resistance. Therefore, executing change without prior preparation is likely to lead to failure. </a:t>
            </a:r>
          </a:p>
          <a:p>
            <a:pPr marL="285750" marR="0" lvl="0" indent="-224790" algn="l" rtl="0">
              <a:spcBef>
                <a:spcPts val="1080"/>
              </a:spcBef>
              <a:spcAft>
                <a:spcPts val="0"/>
              </a:spcAft>
              <a:buClr>
                <a:schemeClr val="accent1"/>
              </a:buClr>
              <a:buSzPct val="100000"/>
              <a:buFont typeface="Arial"/>
              <a:buChar char="•"/>
            </a:pPr>
            <a:r>
              <a:rPr lang="en-US" sz="1800"/>
              <a:t>Instead, organizations should start within freezing, or making sure that organizational members are ready for and receptive to change.</a:t>
            </a:r>
          </a:p>
          <a:p>
            <a:pPr marL="285750" marR="0" lvl="0" indent="-224790" algn="l" rtl="0">
              <a:spcBef>
                <a:spcPts val="1080"/>
              </a:spcBef>
              <a:spcAft>
                <a:spcPts val="0"/>
              </a:spcAft>
              <a:buClr>
                <a:schemeClr val="accent1"/>
              </a:buClr>
              <a:buSzPct val="100000"/>
              <a:buFont typeface="Arial"/>
              <a:buChar char="•"/>
            </a:pPr>
            <a:r>
              <a:rPr lang="en-US" sz="1800"/>
              <a:t>This is followed by change, or executing the planned changes.</a:t>
            </a:r>
          </a:p>
        </p:txBody>
      </p:sp>
      <p:sp>
        <p:nvSpPr>
          <p:cNvPr id="371" name="Shape 37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25</a:t>
            </a:fld>
            <a:endParaRPr lang="en-US" sz="1000" b="0" i="0">
              <a:solidFill>
                <a:schemeClr val="dk1"/>
              </a:solidFill>
              <a:latin typeface="Garamond"/>
              <a:ea typeface="Garamond"/>
              <a:cs typeface="Garamond"/>
              <a:sym typeface="Garamond"/>
            </a:endParaRPr>
          </a:p>
        </p:txBody>
      </p:sp>
      <p:sp>
        <p:nvSpPr>
          <p:cNvPr id="372" name="Shape 372"/>
          <p:cNvSpPr txBox="1">
            <a:spLocks noGrp="1"/>
          </p:cNvSpPr>
          <p:nvPr>
            <p:ph type="ftr" idx="11"/>
          </p:nvPr>
        </p:nvSpPr>
        <p:spPr>
          <a:xfrm>
            <a:off x="3733150" y="6050494"/>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pic>
        <p:nvPicPr>
          <p:cNvPr id="373" name="Shape 373"/>
          <p:cNvPicPr preferRelativeResize="0"/>
          <p:nvPr/>
        </p:nvPicPr>
        <p:blipFill>
          <a:blip r:embed="rId3">
            <a:alphaModFix/>
          </a:blip>
          <a:stretch>
            <a:fillRect/>
          </a:stretch>
        </p:blipFill>
        <p:spPr>
          <a:xfrm>
            <a:off x="6246400" y="2971625"/>
            <a:ext cx="5301998" cy="2574774"/>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Shape 378"/>
          <p:cNvSpPr txBox="1">
            <a:spLocks noGrp="1"/>
          </p:cNvSpPr>
          <p:nvPr>
            <p:ph type="title"/>
          </p:nvPr>
        </p:nvSpPr>
        <p:spPr>
          <a:xfrm>
            <a:off x="1128963" y="1222765"/>
            <a:ext cx="9934071" cy="1103341"/>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Communicating a Plan for Change</a:t>
            </a:r>
          </a:p>
        </p:txBody>
      </p:sp>
      <p:sp>
        <p:nvSpPr>
          <p:cNvPr id="379" name="Shape 37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26</a:t>
            </a:fld>
            <a:endParaRPr lang="en-US" sz="1000" b="0" i="0">
              <a:solidFill>
                <a:schemeClr val="dk1"/>
              </a:solidFill>
              <a:latin typeface="Garamond"/>
              <a:ea typeface="Garamond"/>
              <a:cs typeface="Garamond"/>
              <a:sym typeface="Garamond"/>
            </a:endParaRPr>
          </a:p>
        </p:txBody>
      </p:sp>
      <p:sp>
        <p:nvSpPr>
          <p:cNvPr id="380" name="Shape 380"/>
          <p:cNvSpPr/>
          <p:nvPr/>
        </p:nvSpPr>
        <p:spPr>
          <a:xfrm>
            <a:off x="1439000" y="2452400"/>
            <a:ext cx="8978400" cy="3390300"/>
          </a:xfrm>
          <a:prstGeom prst="rect">
            <a:avLst/>
          </a:prstGeom>
          <a:noFill/>
          <a:ln>
            <a:noFill/>
          </a:ln>
        </p:spPr>
        <p:txBody>
          <a:bodyPr lIns="91425" tIns="45700" rIns="91425" bIns="45700" anchor="t" anchorCtr="0">
            <a:noAutofit/>
          </a:bodyPr>
          <a:lstStyle/>
          <a:p>
            <a:pPr marL="457200" marR="0" lvl="0" indent="-342900" algn="l" rtl="0">
              <a:spcBef>
                <a:spcPts val="0"/>
              </a:spcBef>
              <a:buClr>
                <a:schemeClr val="accent1"/>
              </a:buClr>
              <a:buSzPct val="100000"/>
              <a:buFont typeface="Garamond"/>
              <a:buChar char="●"/>
            </a:pPr>
            <a:r>
              <a:rPr lang="en-US" sz="1800">
                <a:latin typeface="Garamond"/>
                <a:ea typeface="Garamond"/>
                <a:cs typeface="Garamond"/>
                <a:sym typeface="Garamond"/>
              </a:rPr>
              <a:t>Do people know what the change entails, or are they hearing about the planned changes through the grapevine or office gossip?</a:t>
            </a:r>
          </a:p>
          <a:p>
            <a:pPr marL="457200" marR="0" lvl="0" indent="-342900" algn="l" rtl="0">
              <a:spcBef>
                <a:spcPts val="0"/>
              </a:spcBef>
              <a:buClr>
                <a:schemeClr val="accent1"/>
              </a:buClr>
              <a:buSzPct val="100000"/>
              <a:buFont typeface="Garamond"/>
              <a:buChar char="●"/>
            </a:pPr>
            <a:r>
              <a:rPr lang="en-US" sz="1800">
                <a:latin typeface="Garamond"/>
                <a:ea typeface="Garamond"/>
                <a:cs typeface="Garamond"/>
                <a:sym typeface="Garamond"/>
              </a:rPr>
              <a:t>When employees know what is going to happen, and when and why, they may conquer their discomfort with change. </a:t>
            </a:r>
          </a:p>
          <a:p>
            <a:pPr marL="457200" marR="0" lvl="0" indent="-342900" algn="l" rtl="0">
              <a:spcBef>
                <a:spcPts val="0"/>
              </a:spcBef>
              <a:buClr>
                <a:schemeClr val="accent1"/>
              </a:buClr>
              <a:buSzPct val="100000"/>
              <a:buFont typeface="Garamond"/>
              <a:buChar char="●"/>
            </a:pPr>
            <a:r>
              <a:rPr lang="en-US" sz="1800">
                <a:latin typeface="Garamond"/>
                <a:ea typeface="Garamond"/>
                <a:cs typeface="Garamond"/>
                <a:sym typeface="Garamond"/>
              </a:rPr>
              <a:t>Research shows that those who have more complete information about upcoming changes are more committed to a change effort.</a:t>
            </a:r>
          </a:p>
          <a:p>
            <a:pPr marL="457200" marR="0" lvl="0" indent="-342900" algn="l" rtl="0">
              <a:spcBef>
                <a:spcPts val="0"/>
              </a:spcBef>
              <a:buClr>
                <a:schemeClr val="accent1"/>
              </a:buClr>
              <a:buSzPct val="100000"/>
              <a:buFont typeface="Garamond"/>
              <a:buChar char="●"/>
            </a:pPr>
            <a:r>
              <a:rPr lang="en-US" sz="1800">
                <a:latin typeface="Garamond"/>
                <a:ea typeface="Garamond"/>
                <a:cs typeface="Garamond"/>
                <a:sym typeface="Garamond"/>
              </a:rPr>
              <a:t>Ensuring that top management communicates with employees about the upcoming changes also has symbolic value.</a:t>
            </a:r>
          </a:p>
          <a:p>
            <a:pPr marL="457200" marR="0" lvl="0" indent="-342900" algn="l" rtl="0">
              <a:spcBef>
                <a:spcPts val="0"/>
              </a:spcBef>
              <a:buClr>
                <a:schemeClr val="accent1"/>
              </a:buClr>
              <a:buSzPct val="100000"/>
              <a:buFont typeface="Garamond"/>
              <a:buChar char="●"/>
            </a:pPr>
            <a:r>
              <a:rPr lang="en-US" sz="1800">
                <a:latin typeface="Garamond"/>
                <a:ea typeface="Garamond"/>
                <a:cs typeface="Garamond"/>
                <a:sym typeface="Garamond"/>
              </a:rPr>
              <a:t>In any organization, many changes are done on a daily basis, with some taking root and some disappearing after a short while. </a:t>
            </a:r>
          </a:p>
          <a:p>
            <a:pPr marL="457200" marR="0" lvl="0" indent="-342900" algn="l" rtl="0">
              <a:spcBef>
                <a:spcPts val="0"/>
              </a:spcBef>
              <a:buClr>
                <a:schemeClr val="accent1"/>
              </a:buClr>
              <a:buSzPct val="100000"/>
              <a:buFont typeface="Garamond"/>
              <a:buChar char="●"/>
            </a:pPr>
            <a:r>
              <a:rPr lang="en-US" sz="1800">
                <a:latin typeface="Garamond"/>
                <a:ea typeface="Garamond"/>
                <a:cs typeface="Garamond"/>
                <a:sym typeface="Garamond"/>
              </a:rPr>
              <a:t>When top management and the company CEO discuss the importance of the changes in meetings, employees are provided with a reason to trust that this change is a strategic initiative. </a:t>
            </a:r>
          </a:p>
        </p:txBody>
      </p:sp>
      <p:sp>
        <p:nvSpPr>
          <p:cNvPr id="381" name="Shape 381"/>
          <p:cNvSpPr txBox="1">
            <a:spLocks noGrp="1"/>
          </p:cNvSpPr>
          <p:nvPr>
            <p:ph type="ftr" idx="11"/>
          </p:nvPr>
        </p:nvSpPr>
        <p:spPr>
          <a:xfrm>
            <a:off x="3687625" y="5968996"/>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Shape 386"/>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Develop a Sense of Urgency </a:t>
            </a:r>
          </a:p>
        </p:txBody>
      </p:sp>
      <p:sp>
        <p:nvSpPr>
          <p:cNvPr id="387" name="Shape 387"/>
          <p:cNvSpPr txBox="1">
            <a:spLocks noGrp="1"/>
          </p:cNvSpPr>
          <p:nvPr>
            <p:ph type="body" idx="1"/>
          </p:nvPr>
        </p:nvSpPr>
        <p:spPr>
          <a:xfrm>
            <a:off x="1295400" y="2433150"/>
            <a:ext cx="9601200" cy="3442800"/>
          </a:xfrm>
          <a:prstGeom prst="rect">
            <a:avLst/>
          </a:prstGeom>
          <a:noFill/>
          <a:ln>
            <a:noFill/>
          </a:ln>
        </p:spPr>
        <p:txBody>
          <a:bodyPr lIns="91425" tIns="45700" rIns="91425" bIns="45700" anchor="t" anchorCtr="0">
            <a:noAutofit/>
          </a:bodyPr>
          <a:lstStyle/>
          <a:p>
            <a:pPr marL="285750" marR="0" lvl="0" indent="-208280" algn="l" rtl="0">
              <a:spcBef>
                <a:spcPts val="1160"/>
              </a:spcBef>
              <a:spcAft>
                <a:spcPts val="0"/>
              </a:spcAft>
              <a:buClr>
                <a:schemeClr val="accent1"/>
              </a:buClr>
              <a:buSzPct val="100000"/>
              <a:buFont typeface="Arial"/>
              <a:buChar char="•"/>
            </a:pPr>
            <a:r>
              <a:rPr lang="en-US" sz="2000"/>
              <a:t>People are more likely to accept change if they feel that there is a need for it. </a:t>
            </a:r>
          </a:p>
          <a:p>
            <a:pPr marL="285750" marR="0" lvl="0" indent="-208280" algn="l" rtl="0">
              <a:spcBef>
                <a:spcPts val="1160"/>
              </a:spcBef>
              <a:spcAft>
                <a:spcPts val="0"/>
              </a:spcAft>
              <a:buClr>
                <a:schemeClr val="accent1"/>
              </a:buClr>
              <a:buSzPct val="100000"/>
              <a:buFont typeface="Arial"/>
              <a:buChar char="•"/>
            </a:pPr>
            <a:r>
              <a:rPr lang="en-US" sz="2000"/>
              <a:t> If employees feel their company is doing well, the perceived need for change will be smaller. </a:t>
            </a:r>
          </a:p>
          <a:p>
            <a:pPr marL="285750" marR="0" lvl="0" indent="-208280" algn="l" rtl="0">
              <a:spcBef>
                <a:spcPts val="1160"/>
              </a:spcBef>
              <a:spcAft>
                <a:spcPts val="0"/>
              </a:spcAft>
              <a:buClr>
                <a:schemeClr val="accent1"/>
              </a:buClr>
              <a:buSzPct val="100000"/>
              <a:buFont typeface="Arial"/>
              <a:buChar char="•"/>
            </a:pPr>
            <a:r>
              <a:rPr lang="en-US" sz="2000"/>
              <a:t>Those who plan the change will need to make the case that there is an external or internal threat to the organization’s competitiveness, reputation, or sometimes even its survival, and failure to act will have dire consequences. </a:t>
            </a:r>
          </a:p>
          <a:p>
            <a:pPr marL="285750" marR="0" lvl="0" indent="-208280" algn="l" rtl="0">
              <a:spcBef>
                <a:spcPts val="1160"/>
              </a:spcBef>
              <a:spcAft>
                <a:spcPts val="0"/>
              </a:spcAft>
              <a:buClr>
                <a:schemeClr val="accent1"/>
              </a:buClr>
              <a:buSzPct val="100000"/>
              <a:buFont typeface="Arial"/>
              <a:buChar char="•"/>
            </a:pPr>
            <a:r>
              <a:rPr lang="en-US" sz="2000"/>
              <a:t>For example, Lou Gerstner, the former CEO of IBM, executed a successful transformation of the company. </a:t>
            </a:r>
          </a:p>
          <a:p>
            <a:pPr marL="285750" marR="0" lvl="0" indent="-208280" algn="l" rtl="0">
              <a:spcBef>
                <a:spcPts val="1160"/>
              </a:spcBef>
              <a:spcAft>
                <a:spcPts val="0"/>
              </a:spcAft>
              <a:buClr>
                <a:schemeClr val="accent1"/>
              </a:buClr>
              <a:buSzPct val="100000"/>
              <a:buFont typeface="Arial"/>
              <a:buChar char="•"/>
            </a:pPr>
            <a:r>
              <a:rPr lang="en-US" sz="2000"/>
              <a:t>In his biography Elephants Can Dance, he highlights how he achieved cooperation as follows: “Our greatest ally in shaking loose the past was IBM’s eminent collapse.</a:t>
            </a:r>
          </a:p>
        </p:txBody>
      </p:sp>
      <p:sp>
        <p:nvSpPr>
          <p:cNvPr id="388" name="Shape 38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27</a:t>
            </a:fld>
            <a:endParaRPr lang="en-US" sz="1000" b="0" i="0">
              <a:solidFill>
                <a:schemeClr val="dk1"/>
              </a:solidFill>
              <a:latin typeface="Garamond"/>
              <a:ea typeface="Garamond"/>
              <a:cs typeface="Garamond"/>
              <a:sym typeface="Garamond"/>
            </a:endParaRPr>
          </a:p>
        </p:txBody>
      </p:sp>
      <p:sp>
        <p:nvSpPr>
          <p:cNvPr id="389" name="Shape 389"/>
          <p:cNvSpPr txBox="1">
            <a:spLocks noGrp="1"/>
          </p:cNvSpPr>
          <p:nvPr>
            <p:ph type="ftr" idx="11"/>
          </p:nvPr>
        </p:nvSpPr>
        <p:spPr>
          <a:xfrm>
            <a:off x="3687600" y="5999649"/>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3"/>
        <p:cNvGrpSpPr/>
        <p:nvPr/>
      </p:nvGrpSpPr>
      <p:grpSpPr>
        <a:xfrm>
          <a:off x="0" y="0"/>
          <a:ext cx="0" cy="0"/>
          <a:chOff x="0" y="0"/>
          <a:chExt cx="0" cy="0"/>
        </a:xfrm>
      </p:grpSpPr>
      <p:sp>
        <p:nvSpPr>
          <p:cNvPr id="394" name="Shape 394"/>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Organizational Structure, Change, and </a:t>
            </a:r>
            <a:r>
              <a:rPr lang="en-US" sz="4400" b="1" i="0" u="none" strike="noStrike" cap="none">
                <a:solidFill>
                  <a:srgbClr val="262626"/>
                </a:solidFill>
                <a:latin typeface="Garamond"/>
                <a:ea typeface="Garamond"/>
                <a:cs typeface="Garamond"/>
                <a:sym typeface="Garamond"/>
              </a:rPr>
              <a:t>Ethics</a:t>
            </a:r>
          </a:p>
        </p:txBody>
      </p:sp>
      <p:sp>
        <p:nvSpPr>
          <p:cNvPr id="395" name="Shape 395"/>
          <p:cNvSpPr txBox="1">
            <a:spLocks noGrp="1"/>
          </p:cNvSpPr>
          <p:nvPr>
            <p:ph type="body" idx="1"/>
          </p:nvPr>
        </p:nvSpPr>
        <p:spPr>
          <a:xfrm>
            <a:off x="1295400" y="2367975"/>
            <a:ext cx="9601200" cy="3507900"/>
          </a:xfrm>
          <a:prstGeom prst="rect">
            <a:avLst/>
          </a:prstGeom>
          <a:noFill/>
          <a:ln>
            <a:noFill/>
          </a:ln>
        </p:spPr>
        <p:txBody>
          <a:bodyPr lIns="91425" tIns="45700" rIns="91425" bIns="45700" anchor="t" anchorCtr="0">
            <a:noAutofit/>
          </a:bodyPr>
          <a:lstStyle/>
          <a:p>
            <a:pPr marL="457200" marR="0" lvl="0" indent="-355600" algn="l" rtl="0">
              <a:spcBef>
                <a:spcPts val="1160"/>
              </a:spcBef>
              <a:spcAft>
                <a:spcPts val="0"/>
              </a:spcAft>
              <a:buSzPct val="100000"/>
              <a:buFont typeface="Garamond"/>
            </a:pPr>
            <a:r>
              <a:rPr lang="en-US" sz="2000"/>
              <a:t>Is there a relationship between how a company is structured and the degree of ethical behavior displayed within an organization?</a:t>
            </a:r>
          </a:p>
          <a:p>
            <a:pPr marL="457200" marR="0" lvl="0" indent="-355600" algn="l" rtl="0">
              <a:spcBef>
                <a:spcPts val="1160"/>
              </a:spcBef>
              <a:spcAft>
                <a:spcPts val="0"/>
              </a:spcAft>
              <a:buSzPct val="100000"/>
            </a:pPr>
            <a:r>
              <a:rPr lang="en-US" sz="2000"/>
              <a:t>Research indicates that such a link exists. Specifically, when corporate culture is too rigid and hierarchical, employees have fewer opportunities to develop their moral intelligence. </a:t>
            </a:r>
          </a:p>
          <a:p>
            <a:pPr marL="457200" marR="0" lvl="0" indent="-355600" algn="l" rtl="0">
              <a:spcBef>
                <a:spcPts val="1160"/>
              </a:spcBef>
              <a:spcAft>
                <a:spcPts val="0"/>
              </a:spcAft>
              <a:buSzPct val="100000"/>
            </a:pPr>
            <a:r>
              <a:rPr lang="en-US" sz="2000"/>
              <a:t> Understanding what is ethical or not requires employees to be regularly confronted with ethical dilemmas. When employees do not have any autonomy to make decisions, and when such decisions are usually referred to a higher level, they do not find the opportunity to experience moral development, which may have implications for the degree of ethical behaviors demonstrated by employees.</a:t>
            </a:r>
          </a:p>
          <a:p>
            <a:pPr marL="457200" marR="0" lvl="0" indent="-355600" algn="l" rtl="0">
              <a:spcBef>
                <a:spcPts val="1160"/>
              </a:spcBef>
              <a:spcAft>
                <a:spcPts val="0"/>
              </a:spcAft>
              <a:buSzPct val="100000"/>
            </a:pPr>
            <a:r>
              <a:rPr lang="en-US" sz="2000"/>
              <a:t>Organizational change is a time when managers are expected to behave ethically, because many moral dilemmas are likely to emerge when an organization is faced with change. </a:t>
            </a:r>
          </a:p>
        </p:txBody>
      </p:sp>
      <p:sp>
        <p:nvSpPr>
          <p:cNvPr id="396" name="Shape 396"/>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28</a:t>
            </a:fld>
            <a:endParaRPr lang="en-US" sz="1000" b="0" i="0">
              <a:solidFill>
                <a:schemeClr val="dk1"/>
              </a:solidFill>
              <a:latin typeface="Garamond"/>
              <a:ea typeface="Garamond"/>
              <a:cs typeface="Garamond"/>
              <a:sym typeface="Garamond"/>
            </a:endParaRPr>
          </a:p>
        </p:txBody>
      </p:sp>
      <p:sp>
        <p:nvSpPr>
          <p:cNvPr id="397" name="Shape 397"/>
          <p:cNvSpPr txBox="1">
            <a:spLocks noGrp="1"/>
          </p:cNvSpPr>
          <p:nvPr>
            <p:ph type="ftr" idx="11"/>
          </p:nvPr>
        </p:nvSpPr>
        <p:spPr>
          <a:xfrm>
            <a:off x="3733157" y="5969007"/>
            <a:ext cx="4816800" cy="2328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Shape 402"/>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Organizational Structure and Change around the Globe </a:t>
            </a:r>
          </a:p>
        </p:txBody>
      </p:sp>
      <p:sp>
        <p:nvSpPr>
          <p:cNvPr id="403" name="Shape 403"/>
          <p:cNvSpPr txBox="1">
            <a:spLocks noGrp="1"/>
          </p:cNvSpPr>
          <p:nvPr>
            <p:ph type="body" idx="1"/>
          </p:nvPr>
        </p:nvSpPr>
        <p:spPr>
          <a:xfrm>
            <a:off x="1223800" y="2395300"/>
            <a:ext cx="9601200" cy="3464400"/>
          </a:xfrm>
          <a:prstGeom prst="rect">
            <a:avLst/>
          </a:prstGeom>
          <a:noFill/>
          <a:ln>
            <a:noFill/>
          </a:ln>
        </p:spPr>
        <p:txBody>
          <a:bodyPr lIns="91425" tIns="45700" rIns="91425" bIns="45700" anchor="t" anchorCtr="0">
            <a:noAutofit/>
          </a:bodyPr>
          <a:lstStyle/>
          <a:p>
            <a:pPr marL="457200" marR="0" lvl="0" indent="-349250" algn="l" rtl="0">
              <a:spcBef>
                <a:spcPts val="1000"/>
              </a:spcBef>
              <a:spcAft>
                <a:spcPts val="0"/>
              </a:spcAft>
              <a:buSzPct val="100000"/>
            </a:pPr>
            <a:r>
              <a:rPr lang="en-US" sz="1900"/>
              <a:t>Organizations around the globe are not uniform in terms of organizational structure.</a:t>
            </a:r>
          </a:p>
          <a:p>
            <a:pPr marL="457200" marR="0" lvl="0" indent="-349250" algn="l" rtl="0">
              <a:spcBef>
                <a:spcPts val="1000"/>
              </a:spcBef>
              <a:spcAft>
                <a:spcPts val="0"/>
              </a:spcAft>
              <a:buSzPct val="100000"/>
            </a:pPr>
            <a:r>
              <a:rPr lang="en-US" sz="1900"/>
              <a:t>In fact, there seem to be systematic differences in how companies are structured based on the country of origin. </a:t>
            </a:r>
          </a:p>
          <a:p>
            <a:pPr marL="457200" marR="0" lvl="0" indent="-349250" algn="l" rtl="0">
              <a:spcBef>
                <a:spcPts val="1000"/>
              </a:spcBef>
              <a:spcAft>
                <a:spcPts val="0"/>
              </a:spcAft>
              <a:buSzPct val="100000"/>
            </a:pPr>
            <a:r>
              <a:rPr lang="en-US" sz="1900"/>
              <a:t>For example, one study compared Japanese, Swedish, and British organizations and found significant differences in the degree of centralization and formalization of these structures.</a:t>
            </a:r>
          </a:p>
          <a:p>
            <a:pPr marL="457200" marR="0" lvl="0" indent="-349250" algn="l" rtl="0">
              <a:spcBef>
                <a:spcPts val="1000"/>
              </a:spcBef>
              <a:spcAft>
                <a:spcPts val="0"/>
              </a:spcAft>
              <a:buSzPct val="100000"/>
            </a:pPr>
            <a:r>
              <a:rPr lang="en-US" sz="1900"/>
              <a:t>Japanese organizations were much more centralized, as evidenced by a decision making system named ringo. </a:t>
            </a:r>
          </a:p>
          <a:p>
            <a:pPr marL="457200" marR="0" lvl="0" indent="-349250" algn="l" rtl="0">
              <a:spcBef>
                <a:spcPts val="1000"/>
              </a:spcBef>
              <a:spcAft>
                <a:spcPts val="0"/>
              </a:spcAft>
              <a:buSzPct val="100000"/>
            </a:pPr>
            <a:r>
              <a:rPr lang="en-US" sz="1900"/>
              <a:t> The ringi system involves proposals at lower levels being signed and passed along to higher level management in an effort to build consensus.</a:t>
            </a:r>
          </a:p>
          <a:p>
            <a:pPr marL="457200" marR="0" lvl="0" indent="-349250" algn="l" rtl="0">
              <a:spcBef>
                <a:spcPts val="1000"/>
              </a:spcBef>
              <a:spcAft>
                <a:spcPts val="0"/>
              </a:spcAft>
              <a:buSzPct val="100000"/>
            </a:pPr>
            <a:r>
              <a:rPr lang="en-US" sz="1900"/>
              <a:t> In another study, organizations in the United States and Australia were found to be characterized by higher levels of decentralization, whereas organizations in Singapore and Hong Kong emphasized group-centered decision making and higher levels of centralization. </a:t>
            </a:r>
          </a:p>
        </p:txBody>
      </p:sp>
      <p:sp>
        <p:nvSpPr>
          <p:cNvPr id="404" name="Shape 404"/>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29</a:t>
            </a:fld>
            <a:endParaRPr lang="en-US" sz="1000" b="0" i="0">
              <a:solidFill>
                <a:schemeClr val="dk1"/>
              </a:solidFill>
              <a:latin typeface="Garamond"/>
              <a:ea typeface="Garamond"/>
              <a:cs typeface="Garamond"/>
              <a:sym typeface="Garamond"/>
            </a:endParaRPr>
          </a:p>
        </p:txBody>
      </p:sp>
      <p:sp>
        <p:nvSpPr>
          <p:cNvPr id="405" name="Shape 405"/>
          <p:cNvSpPr txBox="1">
            <a:spLocks noGrp="1"/>
          </p:cNvSpPr>
          <p:nvPr>
            <p:ph type="ftr" idx="11"/>
          </p:nvPr>
        </p:nvSpPr>
        <p:spPr>
          <a:xfrm>
            <a:off x="3687607" y="5992307"/>
            <a:ext cx="4816800" cy="2328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1399916" y="1083441"/>
            <a:ext cx="9496680" cy="1320800"/>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Building Blocks of Structure</a:t>
            </a:r>
          </a:p>
        </p:txBody>
      </p:sp>
      <p:sp>
        <p:nvSpPr>
          <p:cNvPr id="172" name="Shape 172"/>
          <p:cNvSpPr txBox="1">
            <a:spLocks noGrp="1"/>
          </p:cNvSpPr>
          <p:nvPr>
            <p:ph type="body" idx="1"/>
          </p:nvPr>
        </p:nvSpPr>
        <p:spPr>
          <a:xfrm>
            <a:off x="1295400" y="2556932"/>
            <a:ext cx="9601196" cy="3318936"/>
          </a:xfrm>
          <a:prstGeom prst="rect">
            <a:avLst/>
          </a:prstGeom>
          <a:noFill/>
          <a:ln>
            <a:noFill/>
          </a:ln>
        </p:spPr>
        <p:txBody>
          <a:bodyPr lIns="91425" tIns="45700" rIns="91425" bIns="45700" anchor="t" anchorCtr="0">
            <a:noAutofit/>
          </a:bodyPr>
          <a:lstStyle/>
          <a:p>
            <a:pPr marL="0" marR="0" lvl="0" indent="0" algn="l" rtl="0">
              <a:spcBef>
                <a:spcPts val="1080"/>
              </a:spcBef>
              <a:spcAft>
                <a:spcPts val="0"/>
              </a:spcAft>
              <a:buNone/>
            </a:pPr>
            <a:r>
              <a:rPr lang="en-US" sz="2200"/>
              <a:t>What exactly do we mean by organizational structure? </a:t>
            </a:r>
          </a:p>
          <a:p>
            <a:pPr marL="457200" marR="0" lvl="0" indent="-368300" algn="l" rtl="0">
              <a:spcBef>
                <a:spcPts val="1080"/>
              </a:spcBef>
              <a:spcAft>
                <a:spcPts val="0"/>
              </a:spcAft>
              <a:buSzPct val="100000"/>
            </a:pPr>
            <a:r>
              <a:rPr lang="en-US" sz="2200"/>
              <a:t>In other words, which elements of a company’s structure make a difference in how we behave and how work is coordinated? We will review four aspects of structure that have been frequently studied in the literature. </a:t>
            </a:r>
          </a:p>
          <a:p>
            <a:pPr marL="457200" marR="0" lvl="0" indent="-368300" algn="l" rtl="0">
              <a:spcBef>
                <a:spcPts val="1080"/>
              </a:spcBef>
              <a:spcAft>
                <a:spcPts val="0"/>
              </a:spcAft>
              <a:buSzPct val="100000"/>
            </a:pPr>
            <a:r>
              <a:rPr lang="en-US" sz="2200"/>
              <a:t>We view these four elements as the building blocks, or elements, making up a company’s structure. </a:t>
            </a:r>
          </a:p>
          <a:p>
            <a:pPr marL="457200" marR="0" lvl="0" indent="-368300" algn="l" rtl="0">
              <a:spcBef>
                <a:spcPts val="1080"/>
              </a:spcBef>
              <a:spcAft>
                <a:spcPts val="0"/>
              </a:spcAft>
              <a:buSzPct val="100000"/>
            </a:pPr>
            <a:r>
              <a:rPr lang="en-US" sz="2200"/>
              <a:t> Then we will examine how these building blocks come together to form two different configurations of structures. </a:t>
            </a:r>
          </a:p>
        </p:txBody>
      </p:sp>
      <p:sp>
        <p:nvSpPr>
          <p:cNvPr id="173" name="Shape 17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3</a:t>
            </a:fld>
            <a:endParaRPr lang="en-US" sz="1000" b="0" i="0" u="none" strike="noStrike" cap="none">
              <a:solidFill>
                <a:schemeClr val="dk1"/>
              </a:solidFill>
              <a:latin typeface="Garamond"/>
              <a:ea typeface="Garamond"/>
              <a:cs typeface="Garamond"/>
              <a:sym typeface="Garamond"/>
            </a:endParaRPr>
          </a:p>
        </p:txBody>
      </p:sp>
      <p:sp>
        <p:nvSpPr>
          <p:cNvPr id="174" name="Shape 174"/>
          <p:cNvSpPr txBox="1">
            <a:spLocks noGrp="1"/>
          </p:cNvSpPr>
          <p:nvPr>
            <p:ph type="ftr" idx="11"/>
          </p:nvPr>
        </p:nvSpPr>
        <p:spPr>
          <a:xfrm>
            <a:off x="3687632" y="5852582"/>
            <a:ext cx="4816733" cy="232832"/>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Shape 410"/>
          <p:cNvSpPr txBox="1">
            <a:spLocks noGrp="1"/>
          </p:cNvSpPr>
          <p:nvPr>
            <p:ph type="body" idx="1"/>
          </p:nvPr>
        </p:nvSpPr>
        <p:spPr>
          <a:xfrm>
            <a:off x="1215258" y="2472265"/>
            <a:ext cx="9761481" cy="3496735"/>
          </a:xfrm>
          <a:prstGeom prst="rect">
            <a:avLst/>
          </a:prstGeom>
          <a:noFill/>
          <a:ln>
            <a:noFill/>
          </a:ln>
        </p:spPr>
        <p:txBody>
          <a:bodyPr lIns="91425" tIns="45700" rIns="91425" bIns="45700" anchor="t" anchorCtr="0">
            <a:noAutofit/>
          </a:bodyPr>
          <a:lstStyle/>
          <a:p>
            <a:pPr marL="285750" marR="0" lvl="0" indent="-285750" algn="l" rtl="0">
              <a:lnSpc>
                <a:spcPct val="90000"/>
              </a:lnSpc>
              <a:spcBef>
                <a:spcPts val="960"/>
              </a:spcBef>
              <a:spcAft>
                <a:spcPts val="0"/>
              </a:spcAft>
              <a:buClr>
                <a:schemeClr val="accent1"/>
              </a:buClr>
              <a:buSzPct val="115000"/>
              <a:buFont typeface="Arial"/>
              <a:buChar char="•"/>
            </a:pPr>
            <a:r>
              <a:rPr lang="en-US" sz="1800"/>
              <a:t>Organizations can function within a number of different structures, each possessing distinct advantages and disadvantages. </a:t>
            </a:r>
          </a:p>
          <a:p>
            <a:pPr marL="285750" marR="0" lvl="0" indent="-268605" algn="l" rtl="0">
              <a:lnSpc>
                <a:spcPct val="90000"/>
              </a:lnSpc>
              <a:spcBef>
                <a:spcPts val="960"/>
              </a:spcBef>
              <a:spcAft>
                <a:spcPts val="0"/>
              </a:spcAft>
              <a:buClr>
                <a:schemeClr val="accent1"/>
              </a:buClr>
              <a:buSzPct val="100000"/>
              <a:buFont typeface="Arial"/>
              <a:buChar char="•"/>
            </a:pPr>
            <a:r>
              <a:rPr lang="en-US" sz="1800"/>
              <a:t> Although any structure that is not properly managed will be plagued with issues, some organizational models are better equipped for particular environments and tasks. </a:t>
            </a:r>
          </a:p>
          <a:p>
            <a:pPr marL="285750" marR="0" lvl="0" indent="-268605" algn="l" rtl="0">
              <a:lnSpc>
                <a:spcPct val="90000"/>
              </a:lnSpc>
              <a:spcBef>
                <a:spcPts val="960"/>
              </a:spcBef>
              <a:spcAft>
                <a:spcPts val="0"/>
              </a:spcAft>
              <a:buClr>
                <a:schemeClr val="accent1"/>
              </a:buClr>
              <a:buSzPct val="100000"/>
              <a:buFont typeface="Arial"/>
              <a:buChar char="•"/>
            </a:pPr>
            <a:r>
              <a:rPr lang="en-US" sz="1800"/>
              <a:t> A change in the environment often requires change within the organization operating within that environment. </a:t>
            </a:r>
          </a:p>
          <a:p>
            <a:pPr marL="285750" marR="0" lvl="0" indent="-268605" algn="l" rtl="0">
              <a:lnSpc>
                <a:spcPct val="90000"/>
              </a:lnSpc>
              <a:spcBef>
                <a:spcPts val="960"/>
              </a:spcBef>
              <a:spcAft>
                <a:spcPts val="0"/>
              </a:spcAft>
              <a:buClr>
                <a:schemeClr val="accent1"/>
              </a:buClr>
              <a:buSzPct val="100000"/>
              <a:buFont typeface="Arial"/>
              <a:buChar char="•"/>
            </a:pPr>
            <a:r>
              <a:rPr lang="en-US" sz="1800"/>
              <a:t>Change in almost any aspect of a company’s operations can be met with resistance, and different cultures can have different reactions to both the change and the means to promote the change. </a:t>
            </a:r>
          </a:p>
          <a:p>
            <a:pPr marL="285750" marR="0" lvl="0" indent="-268605" algn="l" rtl="0">
              <a:lnSpc>
                <a:spcPct val="90000"/>
              </a:lnSpc>
              <a:spcBef>
                <a:spcPts val="960"/>
              </a:spcBef>
              <a:spcAft>
                <a:spcPts val="0"/>
              </a:spcAft>
              <a:buClr>
                <a:schemeClr val="accent1"/>
              </a:buClr>
              <a:buSzPct val="100000"/>
              <a:buFont typeface="Arial"/>
              <a:buChar char="•"/>
            </a:pPr>
            <a:r>
              <a:rPr lang="en-US" sz="1800"/>
              <a:t> In order to better facilitate necessary changes, several steps can be taken that have been proven to lower the anxiety of employees and ease the transformation process. </a:t>
            </a:r>
          </a:p>
        </p:txBody>
      </p:sp>
      <p:sp>
        <p:nvSpPr>
          <p:cNvPr id="411" name="Shape 41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30</a:t>
            </a:fld>
            <a:endParaRPr lang="en-US" sz="1000" b="0" i="0">
              <a:solidFill>
                <a:schemeClr val="dk1"/>
              </a:solidFill>
              <a:latin typeface="Garamond"/>
              <a:ea typeface="Garamond"/>
              <a:cs typeface="Garamond"/>
              <a:sym typeface="Garamond"/>
            </a:endParaRPr>
          </a:p>
        </p:txBody>
      </p:sp>
      <p:sp>
        <p:nvSpPr>
          <p:cNvPr id="412" name="Shape 412"/>
          <p:cNvSpPr txBox="1">
            <a:spLocks noGrp="1"/>
          </p:cNvSpPr>
          <p:nvPr>
            <p:ph type="ftr" idx="11"/>
          </p:nvPr>
        </p:nvSpPr>
        <p:spPr>
          <a:xfrm>
            <a:off x="3687632" y="5969007"/>
            <a:ext cx="4816800" cy="2328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
        <p:nvSpPr>
          <p:cNvPr id="413" name="Shape 413"/>
          <p:cNvSpPr txBox="1">
            <a:spLocks noGrp="1"/>
          </p:cNvSpPr>
          <p:nvPr>
            <p:ph type="title"/>
          </p:nvPr>
        </p:nvSpPr>
        <p:spPr>
          <a:xfrm>
            <a:off x="1295401" y="1071587"/>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sz="4400" b="1" i="0" u="none" strike="noStrike" cap="none">
                <a:solidFill>
                  <a:srgbClr val="262626"/>
                </a:solidFill>
                <a:latin typeface="Garamond"/>
                <a:ea typeface="Garamond"/>
                <a:cs typeface="Garamond"/>
                <a:sym typeface="Garamond"/>
              </a:rPr>
              <a:t>Chapter Summary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1426776" y="1049866"/>
            <a:ext cx="9469820" cy="1320800"/>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Centralization</a:t>
            </a:r>
          </a:p>
        </p:txBody>
      </p:sp>
      <p:sp>
        <p:nvSpPr>
          <p:cNvPr id="180" name="Shape 180"/>
          <p:cNvSpPr txBox="1">
            <a:spLocks noGrp="1"/>
          </p:cNvSpPr>
          <p:nvPr>
            <p:ph type="body" idx="1"/>
          </p:nvPr>
        </p:nvSpPr>
        <p:spPr>
          <a:xfrm>
            <a:off x="1295400" y="2443212"/>
            <a:ext cx="9601200" cy="3432600"/>
          </a:xfrm>
          <a:prstGeom prst="rect">
            <a:avLst/>
          </a:prstGeom>
          <a:noFill/>
          <a:ln>
            <a:noFill/>
          </a:ln>
        </p:spPr>
        <p:txBody>
          <a:bodyPr lIns="91425" tIns="45700" rIns="91425" bIns="45700" anchor="t" anchorCtr="0">
            <a:noAutofit/>
          </a:bodyPr>
          <a:lstStyle/>
          <a:p>
            <a:pPr marL="457200" marR="0" lvl="0" indent="-330200" algn="l" rtl="0">
              <a:spcBef>
                <a:spcPts val="880"/>
              </a:spcBef>
              <a:spcAft>
                <a:spcPts val="0"/>
              </a:spcAft>
              <a:buClr>
                <a:srgbClr val="262626"/>
              </a:buClr>
              <a:buSzPct val="100000"/>
              <a:buFont typeface="Garamond"/>
            </a:pPr>
            <a:r>
              <a:rPr lang="en-US" sz="1600"/>
              <a:t>Centralization is the degree to which decision making authority is concentrated at higher levels in an organization. </a:t>
            </a:r>
          </a:p>
          <a:p>
            <a:pPr marL="0" marR="0" lvl="0" indent="0" algn="l" rtl="0">
              <a:spcBef>
                <a:spcPts val="880"/>
              </a:spcBef>
              <a:spcAft>
                <a:spcPts val="0"/>
              </a:spcAft>
              <a:buNone/>
            </a:pPr>
            <a:endParaRPr sz="1600"/>
          </a:p>
          <a:p>
            <a:pPr marL="457200" marR="0" lvl="0" indent="-330200" algn="l" rtl="0">
              <a:spcBef>
                <a:spcPts val="880"/>
              </a:spcBef>
              <a:spcAft>
                <a:spcPts val="0"/>
              </a:spcAft>
              <a:buSzPct val="100000"/>
            </a:pPr>
            <a:r>
              <a:rPr lang="en-US" sz="1600"/>
              <a:t>In centralized companies, many important decisions are made at higher levels of the hierarchy, whereas in decentralized companies, decisions are made and problems are solved at lower levels by employees who are closer to the problem in question.</a:t>
            </a:r>
          </a:p>
          <a:p>
            <a:pPr marL="0" marR="0" lvl="0" indent="0" algn="l" rtl="0">
              <a:spcBef>
                <a:spcPts val="880"/>
              </a:spcBef>
              <a:spcAft>
                <a:spcPts val="0"/>
              </a:spcAft>
              <a:buNone/>
            </a:pPr>
            <a:endParaRPr sz="1600"/>
          </a:p>
          <a:p>
            <a:pPr marL="457200" marR="0" lvl="0" indent="-330200" algn="l" rtl="0">
              <a:spcBef>
                <a:spcPts val="880"/>
              </a:spcBef>
              <a:spcAft>
                <a:spcPts val="0"/>
              </a:spcAft>
              <a:buSzPct val="100000"/>
            </a:pPr>
            <a:r>
              <a:rPr lang="en-US" sz="1600"/>
              <a:t>As an employee, where would you feel more comfortable and productive? If your answer is “decentralized,” you are not alone.</a:t>
            </a:r>
          </a:p>
          <a:p>
            <a:pPr marL="0" marR="0" lvl="0" indent="0" algn="l" rtl="0">
              <a:spcBef>
                <a:spcPts val="880"/>
              </a:spcBef>
              <a:spcAft>
                <a:spcPts val="0"/>
              </a:spcAft>
              <a:buNone/>
            </a:pPr>
            <a:endParaRPr sz="1600"/>
          </a:p>
          <a:p>
            <a:pPr marL="457200" marR="0" lvl="0" indent="-330200" algn="l" rtl="0">
              <a:spcBef>
                <a:spcPts val="880"/>
              </a:spcBef>
              <a:spcAft>
                <a:spcPts val="0"/>
              </a:spcAft>
              <a:buSzPct val="100000"/>
            </a:pPr>
            <a:r>
              <a:rPr lang="en-US" sz="1600"/>
              <a:t> Decentralized companies give more authority to lower level employees, resulting in a sense of empowerment. </a:t>
            </a:r>
          </a:p>
        </p:txBody>
      </p:sp>
      <p:sp>
        <p:nvSpPr>
          <p:cNvPr id="181" name="Shape 18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4</a:t>
            </a:fld>
            <a:endParaRPr lang="en-US" sz="1000" b="0" i="0" u="none" strike="noStrike" cap="none">
              <a:solidFill>
                <a:schemeClr val="dk1"/>
              </a:solidFill>
              <a:latin typeface="Garamond"/>
              <a:ea typeface="Garamond"/>
              <a:cs typeface="Garamond"/>
              <a:sym typeface="Garamond"/>
            </a:endParaRPr>
          </a:p>
        </p:txBody>
      </p:sp>
      <p:sp>
        <p:nvSpPr>
          <p:cNvPr id="182" name="Shape 182"/>
          <p:cNvSpPr txBox="1">
            <a:spLocks noGrp="1"/>
          </p:cNvSpPr>
          <p:nvPr>
            <p:ph type="ftr" idx="11"/>
          </p:nvPr>
        </p:nvSpPr>
        <p:spPr>
          <a:xfrm>
            <a:off x="3687632" y="5852582"/>
            <a:ext cx="4816733" cy="232832"/>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Formalization</a:t>
            </a:r>
          </a:p>
        </p:txBody>
      </p:sp>
      <p:sp>
        <p:nvSpPr>
          <p:cNvPr id="189" name="Shape 189"/>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Formalization is the extent to which policies, procedures, job descriptions, and rules are written and explicitly articulated. </a:t>
            </a:r>
          </a:p>
          <a:p>
            <a:pPr marL="457200" lvl="0" indent="-342900" rtl="0">
              <a:spcBef>
                <a:spcPts val="0"/>
              </a:spcBef>
              <a:buSzPct val="100000"/>
            </a:pPr>
            <a:r>
              <a:rPr lang="en-US" sz="1800"/>
              <a:t> In other words, formalized structures are those in which there are many written rules and regulations.</a:t>
            </a:r>
          </a:p>
          <a:p>
            <a:pPr marL="457200" lvl="0" indent="-342900" rtl="0">
              <a:spcBef>
                <a:spcPts val="0"/>
              </a:spcBef>
              <a:buSzPct val="100000"/>
            </a:pPr>
            <a:r>
              <a:rPr lang="en-US" sz="1800"/>
              <a:t>These structures control employee behavior using written rules, and employees have little autonomy to make decisions on a case-by-case basis. </a:t>
            </a:r>
          </a:p>
          <a:p>
            <a:pPr marL="457200" lvl="0" indent="-342900" rtl="0">
              <a:spcBef>
                <a:spcPts val="0"/>
              </a:spcBef>
              <a:buSzPct val="100000"/>
            </a:pPr>
            <a:r>
              <a:rPr lang="en-US" sz="1800"/>
              <a:t> Formalization makes employee behavior more predictable. </a:t>
            </a:r>
          </a:p>
          <a:p>
            <a:pPr marL="457200" lvl="0" indent="-342900" rtl="0">
              <a:spcBef>
                <a:spcPts val="0"/>
              </a:spcBef>
              <a:buSzPct val="100000"/>
            </a:pPr>
            <a:r>
              <a:rPr lang="en-US" sz="1800"/>
              <a:t>Whenever a problem at work arises, employees know to turn to a handbook or a procedure guideline.</a:t>
            </a:r>
          </a:p>
          <a:p>
            <a:pPr marL="457200" lvl="0" indent="-342900">
              <a:spcBef>
                <a:spcPts val="0"/>
              </a:spcBef>
              <a:buSzPct val="100000"/>
            </a:pPr>
            <a:r>
              <a:rPr lang="en-US" sz="1800"/>
              <a:t>Therefore, employees respond to problems in a similar way across the organization, which leads to consistency of behavior. </a:t>
            </a:r>
          </a:p>
        </p:txBody>
      </p:sp>
      <p:sp>
        <p:nvSpPr>
          <p:cNvPr id="190" name="Shape 190"/>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
        <p:nvSpPr>
          <p:cNvPr id="191" name="Shape 191"/>
          <p:cNvSpPr txBox="1"/>
          <p:nvPr/>
        </p:nvSpPr>
        <p:spPr>
          <a:xfrm>
            <a:off x="3472950" y="58155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Hierarchical Levels</a:t>
            </a:r>
          </a:p>
        </p:txBody>
      </p:sp>
      <p:sp>
        <p:nvSpPr>
          <p:cNvPr id="198" name="Shape 198"/>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Another important element of a company’s structure is the number of levels it has in the hierarchy.</a:t>
            </a:r>
          </a:p>
          <a:p>
            <a:pPr marL="457200" lvl="0" indent="-342900" rtl="0">
              <a:spcBef>
                <a:spcPts val="0"/>
              </a:spcBef>
              <a:buSzPct val="100000"/>
            </a:pPr>
            <a:r>
              <a:rPr lang="en-US" sz="1800"/>
              <a:t> Keeping the size of the organization constant, tall structures have several layers of management between frontline employees and the top level, while flat structures consist of few layers. </a:t>
            </a:r>
          </a:p>
          <a:p>
            <a:pPr marL="457200" lvl="0" indent="-342900" rtl="0">
              <a:spcBef>
                <a:spcPts val="0"/>
              </a:spcBef>
              <a:buSzPct val="100000"/>
            </a:pPr>
            <a:r>
              <a:rPr lang="en-US" sz="1800"/>
              <a:t>A closely related concept is span of control, or the number of employees reporting to a single manager.</a:t>
            </a:r>
          </a:p>
          <a:p>
            <a:pPr marL="457200" lvl="0" indent="-342900" rtl="0">
              <a:spcBef>
                <a:spcPts val="0"/>
              </a:spcBef>
              <a:buSzPct val="100000"/>
            </a:pPr>
            <a:r>
              <a:rPr lang="en-US" sz="1800"/>
              <a:t>In tall structures, span of control tends to be smaller, resulting in greater opportunities for managers to supervise and monitor employee activities. </a:t>
            </a:r>
          </a:p>
          <a:p>
            <a:pPr marL="457200" lvl="0" indent="-342900">
              <a:spcBef>
                <a:spcPts val="0"/>
              </a:spcBef>
              <a:buSzPct val="100000"/>
            </a:pPr>
            <a:r>
              <a:rPr lang="en-US" sz="1800"/>
              <a:t> In contrast, flat structures involve a wider span of control. In such a structure, managers will be relatively unable to provide close supervision, leading to greater levels of freedom of action for each employee. </a:t>
            </a:r>
          </a:p>
        </p:txBody>
      </p:sp>
      <p:sp>
        <p:nvSpPr>
          <p:cNvPr id="199" name="Shape 19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6</a:t>
            </a:fld>
            <a:endParaRPr lang="en-US"/>
          </a:p>
        </p:txBody>
      </p:sp>
      <p:sp>
        <p:nvSpPr>
          <p:cNvPr id="200" name="Shape 200"/>
          <p:cNvSpPr txBox="1"/>
          <p:nvPr/>
        </p:nvSpPr>
        <p:spPr>
          <a:xfrm>
            <a:off x="3472950" y="5755975"/>
            <a:ext cx="5246100" cy="329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Departmentalization</a:t>
            </a:r>
          </a:p>
        </p:txBody>
      </p:sp>
      <p:sp>
        <p:nvSpPr>
          <p:cNvPr id="207" name="Shape 207"/>
          <p:cNvSpPr txBox="1">
            <a:spLocks noGrp="1"/>
          </p:cNvSpPr>
          <p:nvPr>
            <p:ph type="body" idx="1"/>
          </p:nvPr>
        </p:nvSpPr>
        <p:spPr>
          <a:xfrm>
            <a:off x="1295400" y="2331550"/>
            <a:ext cx="5073000" cy="3544200"/>
          </a:xfrm>
          <a:prstGeom prst="rect">
            <a:avLst/>
          </a:prstGeom>
        </p:spPr>
        <p:txBody>
          <a:bodyPr lIns="91425" tIns="91425" rIns="91425" bIns="91425" anchor="t" anchorCtr="0">
            <a:noAutofit/>
          </a:bodyPr>
          <a:lstStyle/>
          <a:p>
            <a:pPr marL="457200" lvl="0" indent="-336550" rtl="0">
              <a:spcBef>
                <a:spcPts val="0"/>
              </a:spcBef>
              <a:buSzPct val="100000"/>
            </a:pPr>
            <a:r>
              <a:rPr lang="en-US" sz="1700"/>
              <a:t>Organizational structures differ in terms of departmentalization. Organizations using functional structures group jobs based on similarity in functions. </a:t>
            </a:r>
          </a:p>
          <a:p>
            <a:pPr marL="457200" lvl="0" indent="-336550" rtl="0">
              <a:spcBef>
                <a:spcPts val="0"/>
              </a:spcBef>
              <a:buSzPct val="100000"/>
            </a:pPr>
            <a:r>
              <a:rPr lang="en-US" sz="1700"/>
              <a:t> Such structures may have departments such as marketing, manufacturing, finance, accounting, human resources, and information technology. </a:t>
            </a:r>
          </a:p>
          <a:p>
            <a:pPr marL="457200" lvl="0" indent="-336550" rtl="0">
              <a:spcBef>
                <a:spcPts val="0"/>
              </a:spcBef>
              <a:buSzPct val="100000"/>
            </a:pPr>
            <a:r>
              <a:rPr lang="en-US" sz="1700"/>
              <a:t> In these structures, each person serves a specialized role and handles large volumes of transactions. </a:t>
            </a:r>
          </a:p>
          <a:p>
            <a:pPr marL="457200" lvl="0" indent="-336550">
              <a:spcBef>
                <a:spcPts val="0"/>
              </a:spcBef>
              <a:buSzPct val="100000"/>
            </a:pPr>
            <a:r>
              <a:rPr lang="en-US" sz="1700"/>
              <a:t> For example, a marketing employee working in a functional structure may serve as an event planner, planning promotional events for all the products of the company. </a:t>
            </a:r>
          </a:p>
        </p:txBody>
      </p:sp>
      <p:sp>
        <p:nvSpPr>
          <p:cNvPr id="208" name="Shape 208"/>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7</a:t>
            </a:fld>
            <a:endParaRPr lang="en-US"/>
          </a:p>
        </p:txBody>
      </p:sp>
      <p:sp>
        <p:nvSpPr>
          <p:cNvPr id="209" name="Shape 209"/>
          <p:cNvSpPr txBox="1"/>
          <p:nvPr/>
        </p:nvSpPr>
        <p:spPr>
          <a:xfrm>
            <a:off x="3472950" y="5875825"/>
            <a:ext cx="5246100" cy="2280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210" name="Shape 210"/>
          <p:cNvPicPr preferRelativeResize="0"/>
          <p:nvPr/>
        </p:nvPicPr>
        <p:blipFill>
          <a:blip r:embed="rId3">
            <a:alphaModFix/>
          </a:blip>
          <a:stretch>
            <a:fillRect/>
          </a:stretch>
        </p:blipFill>
        <p:spPr>
          <a:xfrm>
            <a:off x="6393525" y="3132450"/>
            <a:ext cx="5072975" cy="18968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Shape 216"/>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Matrix Organizations </a:t>
            </a:r>
          </a:p>
        </p:txBody>
      </p:sp>
      <p:sp>
        <p:nvSpPr>
          <p:cNvPr id="217" name="Shape 217"/>
          <p:cNvSpPr txBox="1">
            <a:spLocks noGrp="1"/>
          </p:cNvSpPr>
          <p:nvPr>
            <p:ph type="body" idx="1"/>
          </p:nvPr>
        </p:nvSpPr>
        <p:spPr>
          <a:xfrm>
            <a:off x="1295399" y="2556925"/>
            <a:ext cx="5526299"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Matrix organizations cross a traditional functional structure with a product structure. Specifically, employees reporting to department managers are also pooled together to form project or product teams.</a:t>
            </a:r>
          </a:p>
          <a:p>
            <a:pPr marL="457200" lvl="0" indent="-342900" rtl="0">
              <a:spcBef>
                <a:spcPts val="0"/>
              </a:spcBef>
              <a:buSzPct val="100000"/>
            </a:pPr>
            <a:r>
              <a:rPr lang="en-US" sz="1800"/>
              <a:t>As a result, each person reports to a department manager as well as a project or product manager. In this structure, product managers have control and say over product-related matters. </a:t>
            </a:r>
          </a:p>
          <a:p>
            <a:pPr marL="457200" lvl="0" indent="-342900">
              <a:spcBef>
                <a:spcPts val="0"/>
              </a:spcBef>
              <a:buSzPct val="100000"/>
            </a:pPr>
            <a:r>
              <a:rPr lang="en-US" sz="1800"/>
              <a:t>Matrix structures are created in response to uncertainty and dynamism of the environment and the need to give particular attention to specific products or projects.</a:t>
            </a:r>
          </a:p>
        </p:txBody>
      </p:sp>
      <p:sp>
        <p:nvSpPr>
          <p:cNvPr id="218" name="Shape 218"/>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8</a:t>
            </a:fld>
            <a:endParaRPr lang="en-US"/>
          </a:p>
        </p:txBody>
      </p:sp>
      <p:sp>
        <p:nvSpPr>
          <p:cNvPr id="219" name="Shape 219"/>
          <p:cNvSpPr txBox="1"/>
          <p:nvPr/>
        </p:nvSpPr>
        <p:spPr>
          <a:xfrm>
            <a:off x="3472950" y="58062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220" name="Shape 220"/>
          <p:cNvPicPr preferRelativeResize="0"/>
          <p:nvPr/>
        </p:nvPicPr>
        <p:blipFill>
          <a:blip r:embed="rId3">
            <a:alphaModFix/>
          </a:blip>
          <a:stretch>
            <a:fillRect/>
          </a:stretch>
        </p:blipFill>
        <p:spPr>
          <a:xfrm>
            <a:off x="6739600" y="2732275"/>
            <a:ext cx="4781475" cy="3002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 Managed by a Crowd</a:t>
            </a:r>
          </a:p>
        </p:txBody>
      </p:sp>
      <p:sp>
        <p:nvSpPr>
          <p:cNvPr id="227" name="Shape 227"/>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Do not assume that having multiple bosses is necessarily a bad thing! Yes, there are more opportunities for role overload and role conflict, but there are also more chances of learning from several senior people. This may turn out to be a great learning experience.</a:t>
            </a:r>
          </a:p>
          <a:p>
            <a:pPr marL="457200" lvl="0" indent="-342900" rtl="0">
              <a:spcBef>
                <a:spcPts val="0"/>
              </a:spcBef>
              <a:buSzPct val="100000"/>
            </a:pPr>
            <a:r>
              <a:rPr lang="en-US" sz="1800"/>
              <a:t>Make sure that all your managers are familiar with your overall work load. One challenge of having multiple bosses is that you may end up with too much work, because they may place expectations on you without checking with each other. For example, you may post your “to do” list on a Web board or on a whiteboard in your office for them to keep track of.</a:t>
            </a:r>
          </a:p>
          <a:p>
            <a:pPr marL="457200" lvl="0" indent="-342900">
              <a:spcBef>
                <a:spcPts val="0"/>
              </a:spcBef>
              <a:buSzPct val="100000"/>
            </a:pPr>
            <a:r>
              <a:rPr lang="en-US" sz="1800"/>
              <a:t>Make conflicts known to managers. Another challenge is the potential for role conflict. If the managers are not coordinating with each other, they may place contradictory expectations on you. Also, keep good records of all e-mails and CC all relevant managers in conversations that are pertinent to them. </a:t>
            </a:r>
          </a:p>
        </p:txBody>
      </p:sp>
      <p:sp>
        <p:nvSpPr>
          <p:cNvPr id="228" name="Shape 228"/>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
        <p:nvSpPr>
          <p:cNvPr id="229" name="Shape 229"/>
          <p:cNvSpPr txBox="1"/>
          <p:nvPr/>
        </p:nvSpPr>
        <p:spPr>
          <a:xfrm>
            <a:off x="3472950" y="58153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theme/theme1.xml><?xml version="1.0" encoding="utf-8"?>
<a:theme xmlns:a="http://schemas.openxmlformats.org/drawingml/2006/main" name="Organic">
  <a:themeElements>
    <a:clrScheme name="Organic">
      <a:dk1>
        <a:srgbClr val="000000"/>
      </a:dk1>
      <a:lt1>
        <a:srgbClr val="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4150</Words>
  <Application>Microsoft Office PowerPoint</Application>
  <PresentationFormat>Widescreen</PresentationFormat>
  <Paragraphs>251</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Garamond</vt:lpstr>
      <vt:lpstr>Arial</vt:lpstr>
      <vt:lpstr>Organic</vt:lpstr>
      <vt:lpstr>Chapter 14  Organizational Structure and Change</vt:lpstr>
      <vt:lpstr>PowerPoint Presentation</vt:lpstr>
      <vt:lpstr>Building Blocks of Structure</vt:lpstr>
      <vt:lpstr>Centralization</vt:lpstr>
      <vt:lpstr>Formalization</vt:lpstr>
      <vt:lpstr>Hierarchical Levels</vt:lpstr>
      <vt:lpstr>Departmentalization</vt:lpstr>
      <vt:lpstr>Matrix Organizations </vt:lpstr>
      <vt:lpstr> Managed by a Crowd</vt:lpstr>
      <vt:lpstr>Boundaryless Organizations </vt:lpstr>
      <vt:lpstr>Learning Organizations</vt:lpstr>
      <vt:lpstr>EXERCISES </vt:lpstr>
      <vt:lpstr>Why Do Organizations Change? </vt:lpstr>
      <vt:lpstr>Workforce Demographics </vt:lpstr>
      <vt:lpstr>Technology</vt:lpstr>
      <vt:lpstr>Globalization</vt:lpstr>
      <vt:lpstr>Market Conditions </vt:lpstr>
      <vt:lpstr>Organizational Growth</vt:lpstr>
      <vt:lpstr>Poor Performance</vt:lpstr>
      <vt:lpstr>Resistance to Change</vt:lpstr>
      <vt:lpstr>Disrupted Habits</vt:lpstr>
      <vt:lpstr>Personality</vt:lpstr>
      <vt:lpstr>Feelings of Uncertainty</vt:lpstr>
      <vt:lpstr>Is All Resistance Bad? </vt:lpstr>
      <vt:lpstr>Planning and Executing Change Effectively</vt:lpstr>
      <vt:lpstr>Communicating a Plan for Change</vt:lpstr>
      <vt:lpstr>Develop a Sense of Urgency </vt:lpstr>
      <vt:lpstr>Organizational Structure, Change, and Ethics</vt:lpstr>
      <vt:lpstr>Organizational Structure and Change around the Globe </vt:lpstr>
      <vt:lpstr>Chapter 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14  Organizational Structure and Change</dc:title>
  <dc:creator>Jon Westover</dc:creator>
  <cp:lastModifiedBy>Windows User</cp:lastModifiedBy>
  <cp:revision>1</cp:revision>
  <dcterms:modified xsi:type="dcterms:W3CDTF">2017-06-08T17:07:17Z</dcterms:modified>
</cp:coreProperties>
</file>